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321" r:id="rId2"/>
    <p:sldId id="263" r:id="rId3"/>
    <p:sldId id="302" r:id="rId4"/>
    <p:sldId id="303" r:id="rId5"/>
    <p:sldId id="264" r:id="rId6"/>
    <p:sldId id="304" r:id="rId7"/>
    <p:sldId id="326" r:id="rId8"/>
    <p:sldId id="325" r:id="rId9"/>
    <p:sldId id="322" r:id="rId10"/>
    <p:sldId id="330" r:id="rId11"/>
    <p:sldId id="327" r:id="rId12"/>
    <p:sldId id="305" r:id="rId13"/>
    <p:sldId id="332" r:id="rId14"/>
    <p:sldId id="333" r:id="rId15"/>
    <p:sldId id="331" r:id="rId16"/>
    <p:sldId id="336" r:id="rId17"/>
    <p:sldId id="334" r:id="rId18"/>
    <p:sldId id="335" r:id="rId19"/>
    <p:sldId id="341" r:id="rId20"/>
    <p:sldId id="342" r:id="rId21"/>
    <p:sldId id="343" r:id="rId22"/>
    <p:sldId id="344" r:id="rId23"/>
    <p:sldId id="345" r:id="rId24"/>
    <p:sldId id="346" r:id="rId25"/>
    <p:sldId id="347" r:id="rId26"/>
    <p:sldId id="348" r:id="rId27"/>
    <p:sldId id="349" r:id="rId28"/>
    <p:sldId id="337" r:id="rId29"/>
    <p:sldId id="351" r:id="rId30"/>
    <p:sldId id="350" r:id="rId31"/>
  </p:sldIdLst>
  <p:sldSz cx="9906000" cy="6858000" type="A4"/>
  <p:notesSz cx="6858000" cy="9144000"/>
  <p:defaultTextStyle>
    <a:defPPr marL="0" marR="0" indent="0" algn="l" defTabSz="673503" rtl="0" fontAlgn="auto" latinLnBrk="1" hangingPunct="0">
      <a:lnSpc>
        <a:spcPct val="100000"/>
      </a:lnSpc>
      <a:spcBef>
        <a:spcPts val="0"/>
      </a:spcBef>
      <a:spcAft>
        <a:spcPts val="0"/>
      </a:spcAft>
      <a:buClrTx/>
      <a:buSzTx/>
      <a:buFontTx/>
      <a:buNone/>
      <a:tabLst/>
      <a:defRPr kumimoji="0" sz="1326" b="0" i="0" u="none" strike="noStrike" cap="none" spc="0" normalizeH="0" baseline="0">
        <a:ln>
          <a:noFill/>
        </a:ln>
        <a:solidFill>
          <a:srgbClr val="000000"/>
        </a:solidFill>
        <a:effectLst/>
        <a:uFillTx/>
      </a:defRPr>
    </a:defPPr>
    <a:lvl1pPr marL="0" marR="0" indent="0" algn="ctr" defTabSz="430294" rtl="0" fontAlgn="auto" latinLnBrk="0" hangingPunct="0">
      <a:lnSpc>
        <a:spcPct val="100000"/>
      </a:lnSpc>
      <a:spcBef>
        <a:spcPts val="0"/>
      </a:spcBef>
      <a:spcAft>
        <a:spcPts val="0"/>
      </a:spcAft>
      <a:buClrTx/>
      <a:buSzTx/>
      <a:buFontTx/>
      <a:buNone/>
      <a:tabLst/>
      <a:defRPr kumimoji="0" sz="1768"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68376" algn="ctr" defTabSz="430294" rtl="0" fontAlgn="auto" latinLnBrk="0" hangingPunct="0">
      <a:lnSpc>
        <a:spcPct val="100000"/>
      </a:lnSpc>
      <a:spcBef>
        <a:spcPts val="0"/>
      </a:spcBef>
      <a:spcAft>
        <a:spcPts val="0"/>
      </a:spcAft>
      <a:buClrTx/>
      <a:buSzTx/>
      <a:buFontTx/>
      <a:buNone/>
      <a:tabLst/>
      <a:defRPr kumimoji="0" sz="1768"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36752" algn="ctr" defTabSz="430294" rtl="0" fontAlgn="auto" latinLnBrk="0" hangingPunct="0">
      <a:lnSpc>
        <a:spcPct val="100000"/>
      </a:lnSpc>
      <a:spcBef>
        <a:spcPts val="0"/>
      </a:spcBef>
      <a:spcAft>
        <a:spcPts val="0"/>
      </a:spcAft>
      <a:buClrTx/>
      <a:buSzTx/>
      <a:buFontTx/>
      <a:buNone/>
      <a:tabLst/>
      <a:defRPr kumimoji="0" sz="1768"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505127" algn="ctr" defTabSz="430294" rtl="0" fontAlgn="auto" latinLnBrk="0" hangingPunct="0">
      <a:lnSpc>
        <a:spcPct val="100000"/>
      </a:lnSpc>
      <a:spcBef>
        <a:spcPts val="0"/>
      </a:spcBef>
      <a:spcAft>
        <a:spcPts val="0"/>
      </a:spcAft>
      <a:buClrTx/>
      <a:buSzTx/>
      <a:buFontTx/>
      <a:buNone/>
      <a:tabLst/>
      <a:defRPr kumimoji="0" sz="1768"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73503" algn="ctr" defTabSz="430294" rtl="0" fontAlgn="auto" latinLnBrk="0" hangingPunct="0">
      <a:lnSpc>
        <a:spcPct val="100000"/>
      </a:lnSpc>
      <a:spcBef>
        <a:spcPts val="0"/>
      </a:spcBef>
      <a:spcAft>
        <a:spcPts val="0"/>
      </a:spcAft>
      <a:buClrTx/>
      <a:buSzTx/>
      <a:buFontTx/>
      <a:buNone/>
      <a:tabLst/>
      <a:defRPr kumimoji="0" sz="1768"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841879" algn="ctr" defTabSz="430294" rtl="0" fontAlgn="auto" latinLnBrk="0" hangingPunct="0">
      <a:lnSpc>
        <a:spcPct val="100000"/>
      </a:lnSpc>
      <a:spcBef>
        <a:spcPts val="0"/>
      </a:spcBef>
      <a:spcAft>
        <a:spcPts val="0"/>
      </a:spcAft>
      <a:buClrTx/>
      <a:buSzTx/>
      <a:buFontTx/>
      <a:buNone/>
      <a:tabLst/>
      <a:defRPr kumimoji="0" sz="1768"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010255" algn="ctr" defTabSz="430294" rtl="0" fontAlgn="auto" latinLnBrk="0" hangingPunct="0">
      <a:lnSpc>
        <a:spcPct val="100000"/>
      </a:lnSpc>
      <a:spcBef>
        <a:spcPts val="0"/>
      </a:spcBef>
      <a:spcAft>
        <a:spcPts val="0"/>
      </a:spcAft>
      <a:buClrTx/>
      <a:buSzTx/>
      <a:buFontTx/>
      <a:buNone/>
      <a:tabLst/>
      <a:defRPr kumimoji="0" sz="1768"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178630" algn="ctr" defTabSz="430294" rtl="0" fontAlgn="auto" latinLnBrk="0" hangingPunct="0">
      <a:lnSpc>
        <a:spcPct val="100000"/>
      </a:lnSpc>
      <a:spcBef>
        <a:spcPts val="0"/>
      </a:spcBef>
      <a:spcAft>
        <a:spcPts val="0"/>
      </a:spcAft>
      <a:buClrTx/>
      <a:buSzTx/>
      <a:buFontTx/>
      <a:buNone/>
      <a:tabLst/>
      <a:defRPr kumimoji="0" sz="1768"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347006" algn="ctr" defTabSz="430294" rtl="0" fontAlgn="auto" latinLnBrk="0" hangingPunct="0">
      <a:lnSpc>
        <a:spcPct val="100000"/>
      </a:lnSpc>
      <a:spcBef>
        <a:spcPts val="0"/>
      </a:spcBef>
      <a:spcAft>
        <a:spcPts val="0"/>
      </a:spcAft>
      <a:buClrTx/>
      <a:buSzTx/>
      <a:buFontTx/>
      <a:buNone/>
      <a:tabLst/>
      <a:defRPr kumimoji="0" sz="1768"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8152"/>
    <a:srgbClr val="4C2873"/>
    <a:srgbClr val="004D40"/>
    <a:srgbClr val="327A79"/>
    <a:srgbClr val="C4A226"/>
    <a:srgbClr val="FCBF9E"/>
    <a:srgbClr val="D3AF29"/>
    <a:srgbClr val="ABB2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33"/>
    <p:restoredTop sz="94608"/>
  </p:normalViewPr>
  <p:slideViewPr>
    <p:cSldViewPr snapToGrid="0">
      <p:cViewPr varScale="1">
        <p:scale>
          <a:sx n="99" d="100"/>
          <a:sy n="99" d="100"/>
        </p:scale>
        <p:origin x="5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952500" y="685800"/>
            <a:ext cx="4953000" cy="3429000"/>
          </a:xfrm>
          <a:prstGeom prst="rect">
            <a:avLst/>
          </a:prstGeom>
        </p:spPr>
        <p:txBody>
          <a:bodyPr/>
          <a:lstStyle/>
          <a:p>
            <a:endParaRPr dirty="0"/>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83381934"/>
      </p:ext>
    </p:extLst>
  </p:cSld>
  <p:clrMap bg1="lt1" tx1="dk1" bg2="lt2" tx2="dk2" accent1="accent1" accent2="accent2" accent3="accent3" accent4="accent4" accent5="accent5" accent6="accent6" hlink="hlink" folHlink="folHlink"/>
  <p:notesStyle>
    <a:lvl1pPr defTabSz="336752" latinLnBrk="0">
      <a:lnSpc>
        <a:spcPct val="117999"/>
      </a:lnSpc>
      <a:defRPr sz="1621">
        <a:latin typeface="Helvetica Neue"/>
        <a:ea typeface="Helvetica Neue"/>
        <a:cs typeface="Helvetica Neue"/>
        <a:sym typeface="Helvetica Neue"/>
      </a:defRPr>
    </a:lvl1pPr>
    <a:lvl2pPr indent="168376" defTabSz="336752" latinLnBrk="0">
      <a:lnSpc>
        <a:spcPct val="117999"/>
      </a:lnSpc>
      <a:defRPr sz="1621">
        <a:latin typeface="Helvetica Neue"/>
        <a:ea typeface="Helvetica Neue"/>
        <a:cs typeface="Helvetica Neue"/>
        <a:sym typeface="Helvetica Neue"/>
      </a:defRPr>
    </a:lvl2pPr>
    <a:lvl3pPr indent="336752" defTabSz="336752" latinLnBrk="0">
      <a:lnSpc>
        <a:spcPct val="117999"/>
      </a:lnSpc>
      <a:defRPr sz="1621">
        <a:latin typeface="Helvetica Neue"/>
        <a:ea typeface="Helvetica Neue"/>
        <a:cs typeface="Helvetica Neue"/>
        <a:sym typeface="Helvetica Neue"/>
      </a:defRPr>
    </a:lvl3pPr>
    <a:lvl4pPr indent="505127" defTabSz="336752" latinLnBrk="0">
      <a:lnSpc>
        <a:spcPct val="117999"/>
      </a:lnSpc>
      <a:defRPr sz="1621">
        <a:latin typeface="Helvetica Neue"/>
        <a:ea typeface="Helvetica Neue"/>
        <a:cs typeface="Helvetica Neue"/>
        <a:sym typeface="Helvetica Neue"/>
      </a:defRPr>
    </a:lvl4pPr>
    <a:lvl5pPr indent="673503" defTabSz="336752" latinLnBrk="0">
      <a:lnSpc>
        <a:spcPct val="117999"/>
      </a:lnSpc>
      <a:defRPr sz="1621">
        <a:latin typeface="Helvetica Neue"/>
        <a:ea typeface="Helvetica Neue"/>
        <a:cs typeface="Helvetica Neue"/>
        <a:sym typeface="Helvetica Neue"/>
      </a:defRPr>
    </a:lvl5pPr>
    <a:lvl6pPr indent="841879" defTabSz="336752" latinLnBrk="0">
      <a:lnSpc>
        <a:spcPct val="117999"/>
      </a:lnSpc>
      <a:defRPr sz="1621">
        <a:latin typeface="Helvetica Neue"/>
        <a:ea typeface="Helvetica Neue"/>
        <a:cs typeface="Helvetica Neue"/>
        <a:sym typeface="Helvetica Neue"/>
      </a:defRPr>
    </a:lvl6pPr>
    <a:lvl7pPr indent="1010255" defTabSz="336752" latinLnBrk="0">
      <a:lnSpc>
        <a:spcPct val="117999"/>
      </a:lnSpc>
      <a:defRPr sz="1621">
        <a:latin typeface="Helvetica Neue"/>
        <a:ea typeface="Helvetica Neue"/>
        <a:cs typeface="Helvetica Neue"/>
        <a:sym typeface="Helvetica Neue"/>
      </a:defRPr>
    </a:lvl7pPr>
    <a:lvl8pPr indent="1178630" defTabSz="336752" latinLnBrk="0">
      <a:lnSpc>
        <a:spcPct val="117999"/>
      </a:lnSpc>
      <a:defRPr sz="1621">
        <a:latin typeface="Helvetica Neue"/>
        <a:ea typeface="Helvetica Neue"/>
        <a:cs typeface="Helvetica Neue"/>
        <a:sym typeface="Helvetica Neue"/>
      </a:defRPr>
    </a:lvl8pPr>
    <a:lvl9pPr indent="1347006" defTabSz="336752" latinLnBrk="0">
      <a:lnSpc>
        <a:spcPct val="117999"/>
      </a:lnSpc>
      <a:defRPr sz="1621">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588F1ED1-2515-4E42-9437-EE8BA76D9EB1}" type="slidenum">
              <a:rPr lang="es-MX" smtClean="0"/>
              <a:t>1</a:t>
            </a:fld>
            <a:endParaRPr lang="es-MX" dirty="0"/>
          </a:p>
        </p:txBody>
      </p:sp>
    </p:spTree>
    <p:extLst>
      <p:ext uri="{BB962C8B-B14F-4D97-AF65-F5344CB8AC3E}">
        <p14:creationId xmlns:p14="http://schemas.microsoft.com/office/powerpoint/2010/main" val="2911323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967383" y="1151930"/>
            <a:ext cx="7971234" cy="2321719"/>
          </a:xfrm>
          <a:prstGeom prst="rect">
            <a:avLst/>
          </a:prstGeom>
        </p:spPr>
        <p:txBody>
          <a:bodyPr anchor="b"/>
          <a:lstStyle/>
          <a:p>
            <a:r>
              <a:t>Title Text</a:t>
            </a:r>
          </a:p>
        </p:txBody>
      </p:sp>
      <p:sp>
        <p:nvSpPr>
          <p:cNvPr id="12" name="Body Level One…"/>
          <p:cNvSpPr txBox="1">
            <a:spLocks noGrp="1"/>
          </p:cNvSpPr>
          <p:nvPr>
            <p:ph type="body" sz="quarter" idx="1"/>
          </p:nvPr>
        </p:nvSpPr>
        <p:spPr>
          <a:xfrm>
            <a:off x="967383" y="3545086"/>
            <a:ext cx="7971234"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‹Nº›</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967383" y="4473773"/>
            <a:ext cx="7971234" cy="362215"/>
          </a:xfrm>
          <a:prstGeom prst="rect">
            <a:avLst/>
          </a:prstGeom>
        </p:spPr>
        <p:txBody>
          <a:bodyPr anchor="t">
            <a:spAutoFit/>
          </a:bodyPr>
          <a:lstStyle>
            <a:lvl1pPr marL="0" indent="0" algn="ctr">
              <a:spcBef>
                <a:spcPts val="0"/>
              </a:spcBef>
              <a:buSzTx/>
              <a:buNone/>
              <a:defRPr sz="1687" i="1"/>
            </a:lvl1pPr>
          </a:lstStyle>
          <a:p>
            <a:r>
              <a:t>–Johnny Appleseed</a:t>
            </a:r>
          </a:p>
        </p:txBody>
      </p:sp>
      <p:sp>
        <p:nvSpPr>
          <p:cNvPr id="94" name="“Type a quote here.”"/>
          <p:cNvSpPr txBox="1">
            <a:spLocks noGrp="1"/>
          </p:cNvSpPr>
          <p:nvPr>
            <p:ph type="body" sz="quarter" idx="14"/>
          </p:nvPr>
        </p:nvSpPr>
        <p:spPr>
          <a:xfrm>
            <a:off x="967383" y="2979432"/>
            <a:ext cx="7971234" cy="470513"/>
          </a:xfrm>
          <a:prstGeom prst="rect">
            <a:avLst/>
          </a:prstGeom>
        </p:spPr>
        <p:txBody>
          <a:bodyPr>
            <a:spAutoFit/>
          </a:bodyPr>
          <a:lstStyle>
            <a:lvl1pPr marL="0" indent="0" algn="ctr">
              <a:spcBef>
                <a:spcPts val="0"/>
              </a:spcBef>
              <a:buSzTx/>
              <a:buNone/>
              <a:defRPr sz="2391">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9906000" cy="6858000"/>
          </a:xfrm>
          <a:prstGeom prst="rect">
            <a:avLst/>
          </a:prstGeom>
        </p:spPr>
        <p:txBody>
          <a:bodyPr lIns="91439" tIns="45719" rIns="91439" bIns="45719" anchor="t">
            <a:noAutofit/>
          </a:bodyPr>
          <a:lstStyle/>
          <a:p>
            <a:endParaRPr dirty="0"/>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idx="1"/>
          </p:nvPr>
        </p:nvSpPr>
        <p:spPr>
          <a:xfrm>
            <a:off x="681038" y="1825625"/>
            <a:ext cx="8543925"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26740609-155D-4DF0-A975-8186D6322CE4}" type="datetime1">
              <a:rPr lang="es-MX" smtClean="0"/>
              <a:t>19/04/20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78287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238250" y="473273"/>
            <a:ext cx="7429500" cy="4152305"/>
          </a:xfrm>
          <a:prstGeom prst="rect">
            <a:avLst/>
          </a:prstGeom>
        </p:spPr>
        <p:txBody>
          <a:bodyPr lIns="91439" tIns="45719" rIns="91439" bIns="45719" anchor="t">
            <a:noAutofit/>
          </a:bodyPr>
          <a:lstStyle/>
          <a:p>
            <a:endParaRPr dirty="0"/>
          </a:p>
        </p:txBody>
      </p:sp>
      <p:sp>
        <p:nvSpPr>
          <p:cNvPr id="21" name="Title Text"/>
          <p:cNvSpPr txBox="1">
            <a:spLocks noGrp="1"/>
          </p:cNvSpPr>
          <p:nvPr>
            <p:ph type="title"/>
          </p:nvPr>
        </p:nvSpPr>
        <p:spPr>
          <a:xfrm>
            <a:off x="967383" y="4723805"/>
            <a:ext cx="7971234" cy="1000125"/>
          </a:xfrm>
          <a:prstGeom prst="rect">
            <a:avLst/>
          </a:prstGeom>
        </p:spPr>
        <p:txBody>
          <a:bodyPr anchor="b"/>
          <a:lstStyle/>
          <a:p>
            <a:r>
              <a:t>Title Text</a:t>
            </a:r>
          </a:p>
        </p:txBody>
      </p:sp>
      <p:sp>
        <p:nvSpPr>
          <p:cNvPr id="22" name="Body Level One…"/>
          <p:cNvSpPr txBox="1">
            <a:spLocks noGrp="1"/>
          </p:cNvSpPr>
          <p:nvPr>
            <p:ph type="body" sz="quarter" idx="1"/>
          </p:nvPr>
        </p:nvSpPr>
        <p:spPr>
          <a:xfrm>
            <a:off x="967383" y="5732859"/>
            <a:ext cx="7971234" cy="794742"/>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967383" y="2268141"/>
            <a:ext cx="7971234"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5117455" y="446484"/>
            <a:ext cx="4063008" cy="5777508"/>
          </a:xfrm>
          <a:prstGeom prst="rect">
            <a:avLst/>
          </a:prstGeom>
        </p:spPr>
        <p:txBody>
          <a:bodyPr lIns="91439" tIns="45719" rIns="91439" bIns="45719" anchor="t">
            <a:noAutofit/>
          </a:bodyPr>
          <a:lstStyle/>
          <a:p>
            <a:endParaRPr dirty="0"/>
          </a:p>
        </p:txBody>
      </p:sp>
      <p:sp>
        <p:nvSpPr>
          <p:cNvPr id="39" name="Title Text"/>
          <p:cNvSpPr txBox="1">
            <a:spLocks noGrp="1"/>
          </p:cNvSpPr>
          <p:nvPr>
            <p:ph type="title"/>
          </p:nvPr>
        </p:nvSpPr>
        <p:spPr>
          <a:xfrm>
            <a:off x="725537" y="446484"/>
            <a:ext cx="4063008" cy="2803922"/>
          </a:xfrm>
          <a:prstGeom prst="rect">
            <a:avLst/>
          </a:prstGeom>
        </p:spPr>
        <p:txBody>
          <a:bodyPr anchor="b"/>
          <a:lstStyle>
            <a:lvl1pPr>
              <a:defRPr sz="4219"/>
            </a:lvl1pPr>
          </a:lstStyle>
          <a:p>
            <a:r>
              <a:t>Title Text</a:t>
            </a:r>
          </a:p>
        </p:txBody>
      </p:sp>
      <p:sp>
        <p:nvSpPr>
          <p:cNvPr id="40" name="Body Level One…"/>
          <p:cNvSpPr txBox="1">
            <a:spLocks noGrp="1"/>
          </p:cNvSpPr>
          <p:nvPr>
            <p:ph type="body" sz="quarter" idx="1"/>
          </p:nvPr>
        </p:nvSpPr>
        <p:spPr>
          <a:xfrm>
            <a:off x="725537" y="3321844"/>
            <a:ext cx="4063008" cy="2893219"/>
          </a:xfrm>
          <a:prstGeom prst="rect">
            <a:avLst/>
          </a:prstGeom>
        </p:spPr>
        <p:txBody>
          <a:bodyPr anchor="t"/>
          <a:lstStyle>
            <a:lvl1pPr marL="0" indent="0" algn="ctr">
              <a:spcBef>
                <a:spcPts val="0"/>
              </a:spcBef>
              <a:buSzTx/>
              <a:buNone/>
              <a:defRPr sz="2601"/>
            </a:lvl1pPr>
            <a:lvl2pPr marL="0" indent="0" algn="ctr">
              <a:spcBef>
                <a:spcPts val="0"/>
              </a:spcBef>
              <a:buSzTx/>
              <a:buNone/>
              <a:defRPr sz="2601"/>
            </a:lvl2pPr>
            <a:lvl3pPr marL="0" indent="0" algn="ctr">
              <a:spcBef>
                <a:spcPts val="0"/>
              </a:spcBef>
              <a:buSzTx/>
              <a:buNone/>
              <a:defRPr sz="2601"/>
            </a:lvl3pPr>
            <a:lvl4pPr marL="0" indent="0" algn="ctr">
              <a:spcBef>
                <a:spcPts val="0"/>
              </a:spcBef>
              <a:buSzTx/>
              <a:buNone/>
              <a:defRPr sz="2601"/>
            </a:lvl4pPr>
            <a:lvl5pPr marL="0" indent="0" algn="ctr">
              <a:spcBef>
                <a:spcPts val="0"/>
              </a:spcBef>
              <a:buSzTx/>
              <a:buNone/>
              <a:defRPr sz="2601"/>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5117455" y="1821656"/>
            <a:ext cx="4063008" cy="4420195"/>
          </a:xfrm>
          <a:prstGeom prst="rect">
            <a:avLst/>
          </a:prstGeom>
        </p:spPr>
        <p:txBody>
          <a:bodyPr lIns="91439" tIns="45719" rIns="91439" bIns="45719" anchor="t">
            <a:noAutofit/>
          </a:bodyPr>
          <a:lstStyle/>
          <a:p>
            <a:endParaRPr dirty="0"/>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725537" y="1821656"/>
            <a:ext cx="4063008"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4771686" y="6536532"/>
            <a:ext cx="357470" cy="27571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‹Nº›</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725537" y="892970"/>
            <a:ext cx="8454926"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5117455" y="3580805"/>
            <a:ext cx="4063008" cy="2652117"/>
          </a:xfrm>
          <a:prstGeom prst="rect">
            <a:avLst/>
          </a:prstGeom>
        </p:spPr>
        <p:txBody>
          <a:bodyPr lIns="91439" tIns="45719" rIns="91439" bIns="45719" anchor="t">
            <a:noAutofit/>
          </a:bodyPr>
          <a:lstStyle/>
          <a:p>
            <a:endParaRPr dirty="0"/>
          </a:p>
        </p:txBody>
      </p:sp>
      <p:sp>
        <p:nvSpPr>
          <p:cNvPr id="84" name="Image"/>
          <p:cNvSpPr>
            <a:spLocks noGrp="1"/>
          </p:cNvSpPr>
          <p:nvPr>
            <p:ph type="pic" sz="quarter" idx="14"/>
          </p:nvPr>
        </p:nvSpPr>
        <p:spPr>
          <a:xfrm>
            <a:off x="5117455" y="625078"/>
            <a:ext cx="4063008" cy="2652117"/>
          </a:xfrm>
          <a:prstGeom prst="rect">
            <a:avLst/>
          </a:prstGeom>
        </p:spPr>
        <p:txBody>
          <a:bodyPr lIns="91439" tIns="45719" rIns="91439" bIns="45719" anchor="t">
            <a:noAutofit/>
          </a:bodyPr>
          <a:lstStyle/>
          <a:p>
            <a:endParaRPr dirty="0"/>
          </a:p>
        </p:txBody>
      </p:sp>
      <p:sp>
        <p:nvSpPr>
          <p:cNvPr id="85" name="Image"/>
          <p:cNvSpPr>
            <a:spLocks noGrp="1"/>
          </p:cNvSpPr>
          <p:nvPr>
            <p:ph type="pic" sz="half" idx="15"/>
          </p:nvPr>
        </p:nvSpPr>
        <p:spPr>
          <a:xfrm>
            <a:off x="725537" y="625078"/>
            <a:ext cx="4063008" cy="5607844"/>
          </a:xfrm>
          <a:prstGeom prst="rect">
            <a:avLst/>
          </a:prstGeom>
        </p:spPr>
        <p:txBody>
          <a:bodyPr lIns="91439" tIns="45719" rIns="91439" bIns="45719" anchor="t">
            <a:noAutofit/>
          </a:bodyPr>
          <a:lstStyle/>
          <a:p>
            <a:endParaRPr dirty="0"/>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‹Nº›</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25537" y="178594"/>
            <a:ext cx="8454926"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725537" y="1821656"/>
            <a:ext cx="8454926"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771686" y="6536532"/>
            <a:ext cx="357470" cy="275717"/>
          </a:xfrm>
          <a:prstGeom prst="rect">
            <a:avLst/>
          </a:prstGeom>
          <a:ln w="12700">
            <a:miter lim="400000"/>
          </a:ln>
        </p:spPr>
        <p:txBody>
          <a:bodyPr wrap="none" lIns="50800" tIns="50800" rIns="50800" bIns="50800">
            <a:spAutoFit/>
          </a:bodyPr>
          <a:lstStyle>
            <a:lvl1pPr>
              <a:defRPr sz="1125" b="0">
                <a:latin typeface="Helvetica Neue Light"/>
                <a:ea typeface="Helvetica Neue Light"/>
                <a:cs typeface="Helvetica Neue Light"/>
                <a:sym typeface="Helvetica Neue Light"/>
              </a:defRPr>
            </a:lvl1pPr>
          </a:lstStyle>
          <a:p>
            <a:fld id="{86CB4B4D-7CA3-9044-876B-883B54F8677D}" type="slidenum">
              <a:t>‹Nº›</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Neue Medium"/>
        </a:defRPr>
      </a:lvl9pPr>
    </p:titleStyle>
    <p:bodyStyle>
      <a:lvl1pPr marL="31252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1pPr>
      <a:lvl2pPr marL="62505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2pPr>
      <a:lvl3pPr marL="93758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3pPr>
      <a:lvl4pPr marL="125011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4pPr>
      <a:lvl5pPr marL="1562640"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5pPr>
      <a:lvl6pPr marL="1875168"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6pPr>
      <a:lvl7pPr marL="2187696"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7pPr>
      <a:lvl8pPr marL="2500224"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8pPr>
      <a:lvl9pPr marL="2812752" marR="0" indent="-312528" algn="l" defTabSz="410751" rtl="0" latinLnBrk="0">
        <a:lnSpc>
          <a:spcPct val="100000"/>
        </a:lnSpc>
        <a:spcBef>
          <a:spcPts val="2953"/>
        </a:spcBef>
        <a:spcAft>
          <a:spcPts val="0"/>
        </a:spcAft>
        <a:buClrTx/>
        <a:buSzPct val="145000"/>
        <a:buFontTx/>
        <a:buChar char="•"/>
        <a:tabLst/>
        <a:defRPr sz="225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1pPr>
      <a:lvl2pPr marL="0" marR="0" indent="1607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2pPr>
      <a:lvl3pPr marL="0" marR="0" indent="321457"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3pPr>
      <a:lvl4pPr marL="0" marR="0" indent="482186"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4pPr>
      <a:lvl5pPr marL="0" marR="0" indent="642915"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5pPr>
      <a:lvl6pPr marL="0" marR="0" indent="803643"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6pPr>
      <a:lvl7pPr marL="0" marR="0" indent="964372"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7pPr>
      <a:lvl8pPr marL="0" marR="0" indent="1125101"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8pPr>
      <a:lvl9pPr marL="0" marR="0" indent="1285829" algn="ctr" defTabSz="410751" latinLnBrk="0">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microsoft.com/office/2007/relationships/hdphoto" Target="../media/hdphoto7.wdp"/><Relationship Id="rId3" Type="http://schemas.microsoft.com/office/2007/relationships/hdphoto" Target="../media/hdphoto3.wdp"/><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microsoft.com/office/2007/relationships/hdphoto" Target="../media/hdphoto8.wdp"/><Relationship Id="rId3" Type="http://schemas.microsoft.com/office/2007/relationships/hdphoto" Target="../media/hdphoto3.wdp"/><Relationship Id="rId7"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3.wdp"/><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3.wdp"/><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3.wdp"/><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3.wdp"/><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3.wdp"/><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3.wdp"/><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microsoft.com/office/2007/relationships/hdphoto" Target="../media/hdphoto3.wdp"/><Relationship Id="rId7"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3.wdp"/><Relationship Id="rId7"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microsoft.com/office/2007/relationships/hdphoto" Target="../media/hdphoto3.wdp"/><Relationship Id="rId7"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921B6698-D56B-4715-BDE4-E428D58B8DA0}"/>
              </a:ext>
            </a:extLst>
          </p:cNvPr>
          <p:cNvGrpSpPr/>
          <p:nvPr/>
        </p:nvGrpSpPr>
        <p:grpSpPr>
          <a:xfrm>
            <a:off x="-1" y="1"/>
            <a:ext cx="5415375" cy="6858000"/>
            <a:chOff x="-1" y="1"/>
            <a:chExt cx="5415375" cy="6858000"/>
          </a:xfrm>
        </p:grpSpPr>
        <p:sp>
          <p:nvSpPr>
            <p:cNvPr id="16" name="Rectangle 5">
              <a:extLst>
                <a:ext uri="{FF2B5EF4-FFF2-40B4-BE49-F238E27FC236}">
                  <a16:creationId xmlns:a16="http://schemas.microsoft.com/office/drawing/2014/main" id="{0D60708E-88E9-4048-8F3A-1DF88DCBF1B7}"/>
                </a:ext>
              </a:extLst>
            </p:cNvPr>
            <p:cNvSpPr/>
            <p:nvPr/>
          </p:nvSpPr>
          <p:spPr>
            <a:xfrm>
              <a:off x="-1" y="1"/>
              <a:ext cx="3850089" cy="6858000"/>
            </a:xfrm>
            <a:prstGeom prst="rect">
              <a:avLst/>
            </a:prstGeom>
            <a:gradFill flip="none" rotWithShape="1">
              <a:gsLst>
                <a:gs pos="0">
                  <a:srgbClr val="373149"/>
                </a:gs>
                <a:gs pos="100000">
                  <a:srgbClr val="272335">
                    <a:alpha val="9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0" name="TextBox 97">
              <a:extLst>
                <a:ext uri="{FF2B5EF4-FFF2-40B4-BE49-F238E27FC236}">
                  <a16:creationId xmlns:a16="http://schemas.microsoft.com/office/drawing/2014/main" id="{CB41356E-C8C3-4F4B-8044-B02B875B8BC5}"/>
                </a:ext>
              </a:extLst>
            </p:cNvPr>
            <p:cNvSpPr txBox="1"/>
            <p:nvPr/>
          </p:nvSpPr>
          <p:spPr>
            <a:xfrm>
              <a:off x="201229" y="2107432"/>
              <a:ext cx="5214145" cy="3393237"/>
            </a:xfrm>
            <a:prstGeom prst="rect">
              <a:avLst/>
            </a:prstGeom>
            <a:noFill/>
          </p:spPr>
          <p:txBody>
            <a:bodyPr wrap="square" rtlCol="0">
              <a:spAutoFit/>
            </a:bodyPr>
            <a:lstStyle/>
            <a:p>
              <a:pPr algn="l"/>
              <a:r>
                <a:rPr lang="es-MX" sz="4800" dirty="0">
                  <a:solidFill>
                    <a:schemeClr val="bg1"/>
                  </a:solidFill>
                  <a:latin typeface="Segoe UI Semibold" panose="020B0702040204020203" pitchFamily="34" charset="0"/>
                  <a:cs typeface="Segoe UI Semibold" panose="020B0702040204020203" pitchFamily="34" charset="0"/>
                </a:rPr>
                <a:t>Live Class</a:t>
              </a:r>
            </a:p>
            <a:p>
              <a:pPr algn="l"/>
              <a:r>
                <a:rPr lang="es-MX" sz="4800" dirty="0">
                  <a:solidFill>
                    <a:schemeClr val="bg1"/>
                  </a:solidFill>
                  <a:latin typeface="Segoe UI Semibold" panose="020B0702040204020203" pitchFamily="34" charset="0"/>
                  <a:cs typeface="Segoe UI Semibold" panose="020B0702040204020203" pitchFamily="34" charset="0"/>
                </a:rPr>
                <a:t>Via Zoom </a:t>
              </a:r>
              <a:endParaRPr lang="es-MX" sz="4000" dirty="0">
                <a:solidFill>
                  <a:srgbClr val="388A88"/>
                </a:solidFill>
                <a:latin typeface="Segoe UI" panose="020B0502040204020203" pitchFamily="34" charset="0"/>
                <a:cs typeface="Segoe UI" panose="020B0502040204020203" pitchFamily="34" charset="0"/>
              </a:endParaRPr>
            </a:p>
            <a:p>
              <a:pPr algn="l"/>
              <a:r>
                <a:rPr lang="es-MX" sz="3950" b="0" dirty="0">
                  <a:solidFill>
                    <a:srgbClr val="C7A526"/>
                  </a:solidFill>
                  <a:latin typeface="Segoe UI" panose="020B0502040204020203" pitchFamily="34" charset="0"/>
                  <a:cs typeface="Segoe UI" panose="020B0502040204020203" pitchFamily="34" charset="0"/>
                </a:rPr>
                <a:t>Chapter V. </a:t>
              </a:r>
            </a:p>
            <a:p>
              <a:pPr algn="l"/>
              <a:r>
                <a:rPr lang="es-MX" sz="3950" b="0" dirty="0">
                  <a:solidFill>
                    <a:srgbClr val="C7A526"/>
                  </a:solidFill>
                  <a:latin typeface="Segoe UI" panose="020B0502040204020203" pitchFamily="34" charset="0"/>
                  <a:cs typeface="Segoe UI" panose="020B0502040204020203" pitchFamily="34" charset="0"/>
                </a:rPr>
                <a:t>Like Water for Chocolate</a:t>
              </a:r>
              <a:endParaRPr lang="es-MX" sz="3950" b="0" dirty="0">
                <a:solidFill>
                  <a:srgbClr val="C7A526"/>
                </a:solidFill>
              </a:endParaRPr>
            </a:p>
          </p:txBody>
        </p:sp>
      </p:grpSp>
      <p:pic>
        <p:nvPicPr>
          <p:cNvPr id="12" name="Picture 77" descr="Imagen relacionada">
            <a:extLst>
              <a:ext uri="{FF2B5EF4-FFF2-40B4-BE49-F238E27FC236}">
                <a16:creationId xmlns:a16="http://schemas.microsoft.com/office/drawing/2014/main" id="{E30464C8-A215-4307-AAD9-E4EE720FDCCF}"/>
              </a:ext>
            </a:extLst>
          </p:cNvPr>
          <p:cNvPicPr>
            <a:picLocks noChangeAspect="1" noChangeArrowheads="1"/>
          </p:cNvPicPr>
          <p:nvPr/>
        </p:nvPicPr>
        <p:blipFill>
          <a:blip r:embed="rId3" cstate="print">
            <a:duotone>
              <a:srgbClr val="A5A5A5">
                <a:shade val="45000"/>
                <a:satMod val="135000"/>
              </a:srgbClr>
              <a:prstClr val="white"/>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26873" y="119783"/>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a:extLst>
              <a:ext uri="{FF2B5EF4-FFF2-40B4-BE49-F238E27FC236}">
                <a16:creationId xmlns:a16="http://schemas.microsoft.com/office/drawing/2014/main" id="{3935D952-BDBF-428B-8402-268FCB8AAD69}"/>
              </a:ext>
            </a:extLst>
          </p:cNvPr>
          <p:cNvPicPr>
            <a:picLocks noChangeAspect="1"/>
          </p:cNvPicPr>
          <p:nvPr/>
        </p:nvPicPr>
        <p:blipFill>
          <a:blip r:embed="rId5">
            <a:duotone>
              <a:prstClr val="black"/>
              <a:srgbClr val="A5A5A5">
                <a:tint val="45000"/>
                <a:satMod val="400000"/>
              </a:srgb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803" y="6485025"/>
            <a:ext cx="2187416" cy="290554"/>
          </a:xfrm>
          <a:prstGeom prst="rect">
            <a:avLst/>
          </a:prstGeom>
        </p:spPr>
      </p:pic>
      <p:pic>
        <p:nvPicPr>
          <p:cNvPr id="14" name="Picture 2" descr="coffee on white saucer"/>
          <p:cNvPicPr>
            <a:picLocks noChangeAspect="1" noChangeArrowheads="1"/>
          </p:cNvPicPr>
          <p:nvPr/>
        </p:nvPicPr>
        <p:blipFill rotWithShape="1">
          <a:blip r:embed="rId7">
            <a:extLst>
              <a:ext uri="{28A0092B-C50C-407E-A947-70E740481C1C}">
                <a14:useLocalDpi xmlns:a14="http://schemas.microsoft.com/office/drawing/2010/main" val="0"/>
              </a:ext>
            </a:extLst>
          </a:blip>
          <a:srcRect t="13562" b="7361"/>
          <a:stretch/>
        </p:blipFill>
        <p:spPr bwMode="auto">
          <a:xfrm>
            <a:off x="3850088" y="0"/>
            <a:ext cx="6055912" cy="68642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23">
            <a:extLst>
              <a:ext uri="{FF2B5EF4-FFF2-40B4-BE49-F238E27FC236}">
                <a16:creationId xmlns:a16="http://schemas.microsoft.com/office/drawing/2014/main" id="{7AC3BE8D-2072-444D-AEAD-DE9FC1AE46DA}"/>
              </a:ext>
            </a:extLst>
          </p:cNvPr>
          <p:cNvSpPr/>
          <p:nvPr/>
        </p:nvSpPr>
        <p:spPr>
          <a:xfrm>
            <a:off x="2087" y="1"/>
            <a:ext cx="9906000" cy="6858000"/>
          </a:xfrm>
          <a:prstGeom prst="rect">
            <a:avLst/>
          </a:prstGeom>
          <a:gradFill flip="none" rotWithShape="1">
            <a:gsLst>
              <a:gs pos="0">
                <a:schemeClr val="bg2">
                  <a:alpha val="6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Tree>
    <p:extLst>
      <p:ext uri="{BB962C8B-B14F-4D97-AF65-F5344CB8AC3E}">
        <p14:creationId xmlns:p14="http://schemas.microsoft.com/office/powerpoint/2010/main" val="295673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6" name="Rectángulo 55">
            <a:extLst>
              <a:ext uri="{FF2B5EF4-FFF2-40B4-BE49-F238E27FC236}">
                <a16:creationId xmlns:a16="http://schemas.microsoft.com/office/drawing/2014/main" id="{25397310-1DB1-484A-A1A6-960524AAC12F}"/>
              </a:ext>
            </a:extLst>
          </p:cNvPr>
          <p:cNvSpPr/>
          <p:nvPr/>
        </p:nvSpPr>
        <p:spPr>
          <a:xfrm>
            <a:off x="1071870" y="1733224"/>
            <a:ext cx="5302804" cy="4278094"/>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Read the text and identify the food idioms:</a:t>
            </a:r>
          </a:p>
          <a:p>
            <a:pPr algn="l"/>
            <a:r>
              <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algn="l"/>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John's dad came home one afternoon and said he could no longer </a:t>
            </a:r>
            <a:r>
              <a:rPr lang="en-GB" sz="1700" b="0" dirty="0">
                <a:solidFill>
                  <a:srgbClr val="4C2873"/>
                </a:solidFill>
                <a:latin typeface="Segoe UI Semibold" panose="020B0702040204020203" pitchFamily="34" charset="0"/>
                <a:cs typeface="Segoe UI Semibold" panose="020B0702040204020203" pitchFamily="34" charset="0"/>
              </a:rPr>
              <a:t>bring home the bacon</a:t>
            </a:r>
            <a:r>
              <a:rPr lang="en-GB" sz="1700" b="0" dirty="0">
                <a:solidFill>
                  <a:srgbClr val="4C2873"/>
                </a:solidFill>
                <a:latin typeface="Segoe UI Semilight" panose="020B0402040204020203" pitchFamily="34" charset="0"/>
                <a:cs typeface="Segoe UI Semilight" panose="020B0402040204020203" pitchFamily="34" charset="0"/>
              </a:rPr>
              <a:t>. </a:t>
            </a:r>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His Dad said, “I lost the job that I never liked, and now I just went from the </a:t>
            </a:r>
            <a:r>
              <a:rPr lang="en-GB" sz="1700" b="0" dirty="0">
                <a:solidFill>
                  <a:srgbClr val="BF8152"/>
                </a:solidFill>
                <a:latin typeface="Segoe UI Semibold" panose="020B0702040204020203" pitchFamily="34" charset="0"/>
                <a:cs typeface="Segoe UI Semibold" panose="020B0702040204020203" pitchFamily="34" charset="0"/>
              </a:rPr>
              <a:t>frying pan into the fire</a:t>
            </a:r>
            <a:r>
              <a:rPr lang="en-GB" sz="1700" b="0" dirty="0">
                <a:solidFill>
                  <a:srgbClr val="BF8152"/>
                </a:solidFill>
                <a:latin typeface="Segoe UI Semilight" panose="020B0402040204020203" pitchFamily="34" charset="0"/>
                <a:cs typeface="Segoe UI Semilight" panose="020B0402040204020203" pitchFamily="34" charset="0"/>
              </a:rPr>
              <a:t>.” </a:t>
            </a:r>
          </a:p>
          <a:p>
            <a:pPr algn="l"/>
            <a:endPar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John told his father he must </a:t>
            </a:r>
            <a:r>
              <a:rPr lang="en-GB" sz="1700" b="0" dirty="0">
                <a:solidFill>
                  <a:srgbClr val="C4A226"/>
                </a:solidFill>
                <a:latin typeface="Segoe UI Semibold" panose="020B0702040204020203" pitchFamily="34" charset="0"/>
                <a:cs typeface="Segoe UI Semibold" panose="020B0702040204020203" pitchFamily="34" charset="0"/>
              </a:rPr>
              <a:t>make his bread and butter </a:t>
            </a:r>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doing something he really loved to do. That way work doesn't quite feel so much like work. His dad took his advice, </a:t>
            </a:r>
            <a:r>
              <a:rPr lang="en-GB" sz="1700" b="0" dirty="0">
                <a:solidFill>
                  <a:srgbClr val="327A79"/>
                </a:solidFill>
                <a:latin typeface="Segoe UI Semibold" panose="020B0702040204020203" pitchFamily="34" charset="0"/>
                <a:cs typeface="Segoe UI Semibold" panose="020B0702040204020203" pitchFamily="34" charset="0"/>
              </a:rPr>
              <a:t>buttered up Steve Jobs</a:t>
            </a:r>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and got a job creating iPhone apps. </a:t>
            </a:r>
          </a:p>
          <a:p>
            <a:pPr algn="l"/>
            <a:endPar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His dad told John it wasn't easy working at a new job, but he had no problem remaining as </a:t>
            </a:r>
            <a:r>
              <a:rPr lang="en-GB" sz="1700" b="0" dirty="0">
                <a:solidFill>
                  <a:srgbClr val="004D40"/>
                </a:solidFill>
                <a:latin typeface="Segoe UI Semibold" panose="020B0702040204020203" pitchFamily="34" charset="0"/>
                <a:cs typeface="Segoe UI Semibold" panose="020B0702040204020203" pitchFamily="34" charset="0"/>
              </a:rPr>
              <a:t>cool as a cucumber</a:t>
            </a:r>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 under the pressure.</a:t>
            </a:r>
          </a:p>
        </p:txBody>
      </p:sp>
      <p:sp>
        <p:nvSpPr>
          <p:cNvPr id="59"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0"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55" name="Picture 6" descr="Resultado de imagen para gentlema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028" r="23211"/>
          <a:stretch/>
        </p:blipFill>
        <p:spPr bwMode="auto">
          <a:xfrm>
            <a:off x="6420679" y="1792069"/>
            <a:ext cx="2329906" cy="4113383"/>
          </a:xfrm>
          <a:prstGeom prst="rect">
            <a:avLst/>
          </a:prstGeom>
          <a:noFill/>
          <a:extLst>
            <a:ext uri="{909E8E84-426E-40DD-AFC4-6F175D3DCCD1}">
              <a14:hiddenFill xmlns:a14="http://schemas.microsoft.com/office/drawing/2010/main">
                <a:solidFill>
                  <a:srgbClr val="FFFFFF"/>
                </a:solidFill>
              </a14:hiddenFill>
            </a:ext>
          </a:extLst>
        </p:spPr>
      </p:pic>
      <p:sp>
        <p:nvSpPr>
          <p:cNvPr id="64"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b="0" dirty="0">
                <a:solidFill>
                  <a:srgbClr val="327A79"/>
                </a:solidFill>
                <a:latin typeface="Segoe UI" panose="020B0502040204020203" pitchFamily="34" charset="0"/>
                <a:cs typeface="Segoe UI" panose="020B0502040204020203" pitchFamily="34" charset="0"/>
              </a:rPr>
              <a:t>Idioms and Figurative Meaning</a:t>
            </a:r>
          </a:p>
        </p:txBody>
      </p:sp>
    </p:spTree>
    <p:extLst>
      <p:ext uri="{BB962C8B-B14F-4D97-AF65-F5344CB8AC3E}">
        <p14:creationId xmlns:p14="http://schemas.microsoft.com/office/powerpoint/2010/main" val="13382770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6" name="Rectángulo 55">
            <a:extLst>
              <a:ext uri="{FF2B5EF4-FFF2-40B4-BE49-F238E27FC236}">
                <a16:creationId xmlns:a16="http://schemas.microsoft.com/office/drawing/2014/main" id="{25397310-1DB1-484A-A1A6-960524AAC12F}"/>
              </a:ext>
            </a:extLst>
          </p:cNvPr>
          <p:cNvSpPr/>
          <p:nvPr/>
        </p:nvSpPr>
        <p:spPr>
          <a:xfrm>
            <a:off x="1071869" y="1733224"/>
            <a:ext cx="5374745" cy="4278094"/>
          </a:xfrm>
          <a:prstGeom prst="rect">
            <a:avLst/>
          </a:prstGeom>
        </p:spPr>
        <p:txBody>
          <a:bodyPr wrap="square">
            <a:spAutoFit/>
          </a:bodyPr>
          <a:lstStyle/>
          <a:p>
            <a:pPr algn="l"/>
            <a:r>
              <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rPr>
              <a:t>What are food idioms and why do we use them? </a:t>
            </a:r>
          </a:p>
          <a:p>
            <a:pPr algn="l"/>
            <a:r>
              <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algn="l"/>
            <a:r>
              <a:rPr lang="en-GB" sz="1700" b="0" dirty="0">
                <a:solidFill>
                  <a:srgbClr val="4C2873"/>
                </a:solidFill>
                <a:latin typeface="Segoe UI Semibold" panose="020B0702040204020203" pitchFamily="34" charset="0"/>
                <a:cs typeface="Segoe UI Semibold" panose="020B0702040204020203" pitchFamily="34" charset="0"/>
              </a:rPr>
              <a:t>Idioms</a:t>
            </a:r>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are </a:t>
            </a:r>
            <a:r>
              <a:rPr lang="en-GB" sz="1700" b="0" dirty="0">
                <a:solidFill>
                  <a:srgbClr val="4C2873"/>
                </a:solidFill>
                <a:latin typeface="Segoe UI Semibold" panose="020B0702040204020203" pitchFamily="34" charset="0"/>
                <a:cs typeface="Segoe UI Semibold" panose="020B0702040204020203" pitchFamily="34" charset="0"/>
              </a:rPr>
              <a:t>words or phrases </a:t>
            </a:r>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that have a </a:t>
            </a:r>
            <a:r>
              <a:rPr lang="en-GB" sz="1700" b="0" dirty="0">
                <a:solidFill>
                  <a:srgbClr val="BF8152"/>
                </a:solidFill>
                <a:latin typeface="Segoe UI Semibold" panose="020B0702040204020203" pitchFamily="34" charset="0"/>
                <a:cs typeface="Segoe UI Semibold" panose="020B0702040204020203" pitchFamily="34" charset="0"/>
              </a:rPr>
              <a:t>different meaning than the literal meaning</a:t>
            </a:r>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 of the word or words. </a:t>
            </a:r>
          </a:p>
          <a:p>
            <a:pPr algn="l"/>
            <a:endPar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There are many examples of food idioms that are commonly used in the English language. They are not only fun to use but are sure to </a:t>
            </a:r>
            <a:r>
              <a:rPr lang="en-GB" sz="1700" b="0" dirty="0">
                <a:solidFill>
                  <a:srgbClr val="C4A226"/>
                </a:solidFill>
                <a:latin typeface="Segoe UI Semibold" panose="020B0702040204020203" pitchFamily="34" charset="0"/>
                <a:cs typeface="Segoe UI Semibold" panose="020B0702040204020203" pitchFamily="34" charset="0"/>
              </a:rPr>
              <a:t>get your point across creatively in conversation.</a:t>
            </a:r>
          </a:p>
          <a:p>
            <a:pPr algn="l"/>
            <a:endPar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Everyone loves food, and can relate to foodie phrases, but </a:t>
            </a:r>
            <a:r>
              <a:rPr lang="en-GB" sz="1700" b="0" dirty="0">
                <a:solidFill>
                  <a:srgbClr val="327A79"/>
                </a:solidFill>
                <a:latin typeface="Segoe UI Semibold" panose="020B0702040204020203" pitchFamily="34" charset="0"/>
                <a:cs typeface="Segoe UI Semibold" panose="020B0702040204020203" pitchFamily="34" charset="0"/>
              </a:rPr>
              <a:t>remember that food idioms do not literally mean what they say. </a:t>
            </a:r>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For example, if you say someone is a "bad apple" this implies that the person is a negative influence on others or is troublesome in nature.</a:t>
            </a:r>
          </a:p>
        </p:txBody>
      </p:sp>
      <p:sp>
        <p:nvSpPr>
          <p:cNvPr id="59"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0"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61" name="Picture 6" descr="black and brown food traile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88000"/>
                    </a14:imgEffect>
                    <a14:imgEffect>
                      <a14:brightnessContrast bright="3000"/>
                    </a14:imgEffect>
                  </a14:imgLayer>
                </a14:imgProps>
              </a:ext>
              <a:ext uri="{28A0092B-C50C-407E-A947-70E740481C1C}">
                <a14:useLocalDpi xmlns:a14="http://schemas.microsoft.com/office/drawing/2010/main" val="0"/>
              </a:ext>
            </a:extLst>
          </a:blip>
          <a:srcRect r="15004"/>
          <a:stretch/>
        </p:blipFill>
        <p:spPr bwMode="auto">
          <a:xfrm>
            <a:off x="6424844" y="1794121"/>
            <a:ext cx="2343375" cy="4135558"/>
          </a:xfrm>
          <a:prstGeom prst="rect">
            <a:avLst/>
          </a:prstGeom>
          <a:noFill/>
          <a:extLst>
            <a:ext uri="{909E8E84-426E-40DD-AFC4-6F175D3DCCD1}">
              <a14:hiddenFill xmlns:a14="http://schemas.microsoft.com/office/drawing/2010/main">
                <a:solidFill>
                  <a:srgbClr val="FFFFFF"/>
                </a:solidFill>
              </a14:hiddenFill>
            </a:ext>
          </a:extLst>
        </p:spPr>
      </p:pic>
      <p:sp>
        <p:nvSpPr>
          <p:cNvPr id="63"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b="0" dirty="0">
                <a:solidFill>
                  <a:srgbClr val="327A79"/>
                </a:solidFill>
                <a:latin typeface="Segoe UI" panose="020B0502040204020203" pitchFamily="34" charset="0"/>
                <a:cs typeface="Segoe UI" panose="020B0502040204020203" pitchFamily="34" charset="0"/>
              </a:rPr>
              <a:t>Idioms and Figurative Meaning</a:t>
            </a:r>
          </a:p>
        </p:txBody>
      </p:sp>
    </p:spTree>
    <p:extLst>
      <p:ext uri="{BB962C8B-B14F-4D97-AF65-F5344CB8AC3E}">
        <p14:creationId xmlns:p14="http://schemas.microsoft.com/office/powerpoint/2010/main" val="107644542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7"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716802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n-US" sz="3200" b="0" dirty="0">
                <a:solidFill>
                  <a:srgbClr val="004D40"/>
                </a:solidFill>
                <a:latin typeface="Segoe UI" panose="020B0502040204020203" pitchFamily="34" charset="0"/>
                <a:cs typeface="Segoe UI" panose="020B0502040204020203" pitchFamily="34" charset="0"/>
              </a:rPr>
              <a:t>Food Idioms</a:t>
            </a:r>
            <a:endParaRPr lang="es-MX" sz="3200" b="0" i="1" dirty="0">
              <a:solidFill>
                <a:srgbClr val="004D40"/>
              </a:solidFill>
              <a:latin typeface="Segoe UI" panose="020B0502040204020203" pitchFamily="34" charset="0"/>
              <a:cs typeface="Segoe UI" panose="020B0502040204020203" pitchFamily="34" charset="0"/>
            </a:endParaRPr>
          </a:p>
        </p:txBody>
      </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60" name="Most verbs we add -s: works, writes, loves, runs, etc.…">
            <a:extLst>
              <a:ext uri="{FF2B5EF4-FFF2-40B4-BE49-F238E27FC236}">
                <a16:creationId xmlns:a16="http://schemas.microsoft.com/office/drawing/2014/main" id="{2D7FC8FA-50E8-46FA-BA7F-01513E18B01A}"/>
              </a:ext>
            </a:extLst>
          </p:cNvPr>
          <p:cNvSpPr txBox="1">
            <a:spLocks noGrp="1"/>
          </p:cNvSpPr>
          <p:nvPr>
            <p:ph type="body" idx="1"/>
          </p:nvPr>
        </p:nvSpPr>
        <p:spPr>
          <a:xfrm>
            <a:off x="3791564" y="1721878"/>
            <a:ext cx="5021511" cy="4379678"/>
          </a:xfrm>
          <a:prstGeom prst="rect">
            <a:avLst/>
          </a:prstGeom>
        </p:spPr>
        <p:txBody>
          <a:bodyPr anchor="t">
            <a:noAutofit/>
          </a:bodyPr>
          <a:lstStyle/>
          <a:p>
            <a:pPr marL="0" indent="0">
              <a:spcBef>
                <a:spcPts val="0"/>
              </a:spcBef>
              <a:buSzTx/>
              <a:buNone/>
              <a:defRPr sz="3000" b="1">
                <a:solidFill>
                  <a:srgbClr val="5E5E5E"/>
                </a:solidFill>
                <a:latin typeface="Times New Roman"/>
                <a:ea typeface="Times New Roman"/>
                <a:cs typeface="Times New Roman"/>
                <a:sym typeface="Times New Roman"/>
              </a:defRPr>
            </a:pPr>
            <a:r>
              <a:rPr lang="en-US" sz="1500" dirty="0">
                <a:solidFill>
                  <a:schemeClr val="tx1">
                    <a:lumMod val="85000"/>
                    <a:lumOff val="15000"/>
                  </a:schemeClr>
                </a:solidFill>
                <a:latin typeface="Segoe UI Semibold" panose="020B0702040204020203" pitchFamily="34" charset="0"/>
                <a:cs typeface="Segoe UI Semibold" panose="020B0702040204020203" pitchFamily="34" charset="0"/>
              </a:rPr>
              <a:t>Read these food idioms, their meanings and examples:</a:t>
            </a:r>
          </a:p>
          <a:p>
            <a:pPr marL="0" indent="0">
              <a:spcBef>
                <a:spcPts val="0"/>
              </a:spcBef>
              <a:buSzTx/>
              <a:buNone/>
              <a:defRPr sz="3000" b="1">
                <a:solidFill>
                  <a:srgbClr val="5E5E5E"/>
                </a:solidFill>
                <a:latin typeface="Times New Roman"/>
                <a:ea typeface="Times New Roman"/>
                <a:cs typeface="Times New Roman"/>
                <a:sym typeface="Times New Roman"/>
              </a:defRPr>
            </a:pPr>
            <a:endParaRPr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A piece of cake</a:t>
            </a: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When something is a piece of cake it is very easy to do.</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4C2873"/>
                </a:solidFill>
                <a:latin typeface="Segoe Script" panose="030B0504020000000003" pitchFamily="66" charset="0"/>
                <a:cs typeface="Segoe UI Semilight" panose="020B0402040204020203" pitchFamily="34" charset="0"/>
              </a:rPr>
              <a:t>'I was worried about taking the test, but it was a piece of cake. I got 100%.'</a:t>
            </a:r>
          </a:p>
          <a:p>
            <a:pPr marL="0" indent="0">
              <a:spcBef>
                <a:spcPts val="0"/>
              </a:spcBef>
              <a:buNone/>
              <a:defRPr sz="3000">
                <a:solidFill>
                  <a:srgbClr val="5E5E5E"/>
                </a:solidFill>
                <a:latin typeface="Times New Roman"/>
                <a:ea typeface="Times New Roman"/>
                <a:cs typeface="Times New Roman"/>
                <a:sym typeface="Times New Roman"/>
              </a:defRPr>
            </a:pPr>
            <a:endParaRPr lang="en-GB" sz="15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Bread and butter</a:t>
            </a: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Things which are bread and butter are the basic things you need to survive e.g. food and shelter. It is also used to describe the job or activity that provides you with the money you need to live.</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BF8152"/>
                </a:solidFill>
                <a:latin typeface="Segoe Script" panose="030B0504020000000003" pitchFamily="66" charset="0"/>
                <a:cs typeface="Segoe UI Semilight" panose="020B0402040204020203" pitchFamily="34" charset="0"/>
              </a:rPr>
              <a:t>'Teaching is my bread and butter.'</a:t>
            </a:r>
          </a:p>
          <a:p>
            <a:pPr marL="0" indent="0">
              <a:spcBef>
                <a:spcPts val="0"/>
              </a:spcBef>
              <a:buNone/>
              <a:defRPr sz="3000">
                <a:solidFill>
                  <a:srgbClr val="5E5E5E"/>
                </a:solidFill>
                <a:latin typeface="Times New Roman"/>
                <a:ea typeface="Times New Roman"/>
                <a:cs typeface="Times New Roman"/>
                <a:sym typeface="Times New Roman"/>
              </a:defRPr>
            </a:pPr>
            <a:endParaRPr lang="en-GB" sz="15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Bring home the bacon</a:t>
            </a: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Like the idiom above, this also means to earn money to live.</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C4A226"/>
                </a:solidFill>
                <a:latin typeface="Segoe Script" panose="030B0504020000000003" pitchFamily="66" charset="0"/>
                <a:cs typeface="Segoe UI Semilight" panose="020B0402040204020203" pitchFamily="34" charset="0"/>
              </a:rPr>
              <a:t>'I'm looking for a job. I need to do something to bring home the bacon.'</a:t>
            </a:r>
          </a:p>
        </p:txBody>
      </p:sp>
      <p:pic>
        <p:nvPicPr>
          <p:cNvPr id="9218" name="Picture 2" descr="variety of sliced fruits"/>
          <p:cNvPicPr>
            <a:picLocks noChangeAspect="1" noChangeArrowheads="1"/>
          </p:cNvPicPr>
          <p:nvPr/>
        </p:nvPicPr>
        <p:blipFill rotWithShape="1">
          <a:blip r:embed="rId7">
            <a:extLst>
              <a:ext uri="{28A0092B-C50C-407E-A947-70E740481C1C}">
                <a14:useLocalDpi xmlns:a14="http://schemas.microsoft.com/office/drawing/2010/main" val="0"/>
              </a:ext>
            </a:extLst>
          </a:blip>
          <a:srcRect r="49574"/>
          <a:stretch/>
        </p:blipFill>
        <p:spPr bwMode="auto">
          <a:xfrm>
            <a:off x="1146580" y="1791310"/>
            <a:ext cx="2586131" cy="406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48851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60" name="Most verbs we add -s: works, writes, loves, runs, etc.…">
            <a:extLst>
              <a:ext uri="{FF2B5EF4-FFF2-40B4-BE49-F238E27FC236}">
                <a16:creationId xmlns:a16="http://schemas.microsoft.com/office/drawing/2014/main" id="{2D7FC8FA-50E8-46FA-BA7F-01513E18B01A}"/>
              </a:ext>
            </a:extLst>
          </p:cNvPr>
          <p:cNvSpPr txBox="1">
            <a:spLocks noGrp="1"/>
          </p:cNvSpPr>
          <p:nvPr>
            <p:ph type="body" idx="1"/>
          </p:nvPr>
        </p:nvSpPr>
        <p:spPr>
          <a:xfrm>
            <a:off x="3791564" y="1721878"/>
            <a:ext cx="5196739" cy="4379678"/>
          </a:xfrm>
          <a:prstGeom prst="rect">
            <a:avLst/>
          </a:prstGeom>
        </p:spPr>
        <p:txBody>
          <a:bodyPr anchor="t">
            <a:noAutofit/>
          </a:bodyPr>
          <a:lstStyle/>
          <a:p>
            <a:pPr marL="0" indent="0">
              <a:spcBef>
                <a:spcPts val="0"/>
              </a:spcBef>
              <a:buSzTx/>
              <a:buNone/>
              <a:defRPr sz="3000" b="1">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Read these food idioms, their meanings and examples:</a:t>
            </a:r>
          </a:p>
          <a:p>
            <a:pPr marL="0" indent="0">
              <a:spcBef>
                <a:spcPts val="0"/>
              </a:spcBef>
              <a:buSzTx/>
              <a:buNone/>
              <a:defRPr sz="3000" b="1">
                <a:solidFill>
                  <a:srgbClr val="5E5E5E"/>
                </a:solidFill>
                <a:latin typeface="Times New Roman"/>
                <a:ea typeface="Times New Roman"/>
                <a:cs typeface="Times New Roman"/>
                <a:sym typeface="Times New Roman"/>
              </a:defRPr>
            </a:pPr>
            <a:endParaRPr lang="en-GB"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Cheap as chips</a:t>
            </a: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When something is as cheap as chips it is very cheap.</a:t>
            </a:r>
            <a:endParaRPr lang="en-GB"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4C2873"/>
                </a:solidFill>
                <a:latin typeface="Segoe Script" panose="030B0504020000000003" pitchFamily="66" charset="0"/>
                <a:cs typeface="Segoe UI Semibold" panose="020B0702040204020203" pitchFamily="34" charset="0"/>
              </a:rPr>
              <a:t>'I didn't pay much for these shoes. In fact, they were as cheap as chips.'</a:t>
            </a:r>
          </a:p>
          <a:p>
            <a:pPr marL="0" indent="0">
              <a:spcBef>
                <a:spcPts val="0"/>
              </a:spcBef>
              <a:buNone/>
              <a:defRPr sz="3000">
                <a:solidFill>
                  <a:srgbClr val="5E5E5E"/>
                </a:solidFill>
                <a:latin typeface="Times New Roman"/>
                <a:ea typeface="Times New Roman"/>
                <a:cs typeface="Times New Roman"/>
                <a:sym typeface="Times New Roman"/>
              </a:defRPr>
            </a:pPr>
            <a:endParaRPr lang="en-GB"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Cry over spilt milk</a:t>
            </a: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When we cry over spilt milk we are upset, sad or complaining over something bad that happened in the past. It is usually used in this phrase: </a:t>
            </a:r>
            <a:r>
              <a:rPr lang="en-GB" sz="1500" i="1" dirty="0">
                <a:solidFill>
                  <a:schemeClr val="tx1">
                    <a:lumMod val="85000"/>
                    <a:lumOff val="15000"/>
                  </a:schemeClr>
                </a:solidFill>
                <a:latin typeface="Segoe UI Semilight" panose="020B0402040204020203" pitchFamily="34" charset="0"/>
                <a:cs typeface="Segoe UI Semilight" panose="020B0402040204020203" pitchFamily="34" charset="0"/>
              </a:rPr>
              <a:t>'There's no use crying over spilt milk</a:t>
            </a: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a:t>
            </a:r>
            <a:endParaRPr lang="en-GB"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C4A226"/>
                </a:solidFill>
                <a:latin typeface="Segoe Script" panose="030B0504020000000003" pitchFamily="66" charset="0"/>
                <a:cs typeface="Segoe UI Semibold" panose="020B0702040204020203" pitchFamily="34" charset="0"/>
              </a:rPr>
              <a:t> 'Stop complaining about your lost pen - there's no use crying over spilt milk.'</a:t>
            </a:r>
          </a:p>
          <a:p>
            <a:pPr marL="0" indent="0">
              <a:spcBef>
                <a:spcPts val="0"/>
              </a:spcBef>
              <a:buNone/>
              <a:defRPr sz="3000">
                <a:solidFill>
                  <a:srgbClr val="5E5E5E"/>
                </a:solidFill>
                <a:latin typeface="Times New Roman"/>
                <a:ea typeface="Times New Roman"/>
                <a:cs typeface="Times New Roman"/>
                <a:sym typeface="Times New Roman"/>
              </a:defRPr>
            </a:pPr>
            <a:endParaRPr lang="en-GB"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Cup of tea</a:t>
            </a: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This expression is used in the negative. It means something is not to your interests or tastes. Basically, you don't like it.</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327A79"/>
                </a:solidFill>
                <a:latin typeface="Segoe Script" panose="030B0504020000000003" pitchFamily="66" charset="0"/>
                <a:cs typeface="Segoe UI Semibold" panose="020B0702040204020203" pitchFamily="34" charset="0"/>
              </a:rPr>
              <a:t>'Rap music is not my cup of tea; I prefer rock.'</a:t>
            </a:r>
          </a:p>
        </p:txBody>
      </p:sp>
      <p:pic>
        <p:nvPicPr>
          <p:cNvPr id="61" name="Picture 4" descr="fruit salad on gray bowls"/>
          <p:cNvPicPr>
            <a:picLocks noChangeAspect="1" noChangeArrowheads="1"/>
          </p:cNvPicPr>
          <p:nvPr/>
        </p:nvPicPr>
        <p:blipFill rotWithShape="1">
          <a:blip r:embed="rId7">
            <a:extLst>
              <a:ext uri="{28A0092B-C50C-407E-A947-70E740481C1C}">
                <a14:useLocalDpi xmlns:a14="http://schemas.microsoft.com/office/drawing/2010/main" val="0"/>
              </a:ext>
            </a:extLst>
          </a:blip>
          <a:srcRect l="49481" t="9401" r="14514" b="4577"/>
          <a:stretch/>
        </p:blipFill>
        <p:spPr bwMode="auto">
          <a:xfrm>
            <a:off x="1146580" y="1797311"/>
            <a:ext cx="2558151" cy="4076729"/>
          </a:xfrm>
          <a:prstGeom prst="rect">
            <a:avLst/>
          </a:prstGeom>
          <a:noFill/>
          <a:extLst>
            <a:ext uri="{909E8E84-426E-40DD-AFC4-6F175D3DCCD1}">
              <a14:hiddenFill xmlns:a14="http://schemas.microsoft.com/office/drawing/2010/main">
                <a:solidFill>
                  <a:srgbClr val="FFFFFF"/>
                </a:solidFill>
              </a14:hiddenFill>
            </a:ext>
          </a:extLst>
        </p:spPr>
      </p:pic>
      <p:sp>
        <p:nvSpPr>
          <p:cNvPr id="62"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716802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n-US" sz="3200" b="0" dirty="0">
                <a:solidFill>
                  <a:srgbClr val="004D40"/>
                </a:solidFill>
                <a:latin typeface="Segoe UI" panose="020B0502040204020203" pitchFamily="34" charset="0"/>
                <a:cs typeface="Segoe UI" panose="020B0502040204020203" pitchFamily="34" charset="0"/>
              </a:rPr>
              <a:t>Food Idioms</a:t>
            </a:r>
            <a:endParaRPr lang="es-MX" sz="3200" b="0" i="1" dirty="0">
              <a:solidFill>
                <a:srgbClr val="004D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70818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60" name="Most verbs we add -s: works, writes, loves, runs, etc.…">
            <a:extLst>
              <a:ext uri="{FF2B5EF4-FFF2-40B4-BE49-F238E27FC236}">
                <a16:creationId xmlns:a16="http://schemas.microsoft.com/office/drawing/2014/main" id="{2D7FC8FA-50E8-46FA-BA7F-01513E18B01A}"/>
              </a:ext>
            </a:extLst>
          </p:cNvPr>
          <p:cNvSpPr txBox="1">
            <a:spLocks noGrp="1"/>
          </p:cNvSpPr>
          <p:nvPr>
            <p:ph type="body" idx="1"/>
          </p:nvPr>
        </p:nvSpPr>
        <p:spPr>
          <a:xfrm>
            <a:off x="3791564" y="1721878"/>
            <a:ext cx="5196739" cy="4379678"/>
          </a:xfrm>
          <a:prstGeom prst="rect">
            <a:avLst/>
          </a:prstGeom>
        </p:spPr>
        <p:txBody>
          <a:bodyPr anchor="t">
            <a:noAutofit/>
          </a:bodyPr>
          <a:lstStyle/>
          <a:p>
            <a:pPr marL="0" indent="0">
              <a:spcBef>
                <a:spcPts val="0"/>
              </a:spcBef>
              <a:buSzTx/>
              <a:buNone/>
              <a:defRPr sz="3000" b="1">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Read these food idioms, their meanings and examples:</a:t>
            </a:r>
          </a:p>
          <a:p>
            <a:pPr marL="0" indent="0">
              <a:spcBef>
                <a:spcPts val="0"/>
              </a:spcBef>
              <a:buSzTx/>
              <a:buNone/>
              <a:defRPr sz="3000" b="1">
                <a:solidFill>
                  <a:srgbClr val="5E5E5E"/>
                </a:solidFill>
                <a:latin typeface="Times New Roman"/>
                <a:ea typeface="Times New Roman"/>
                <a:cs typeface="Times New Roman"/>
                <a:sym typeface="Times New Roman"/>
              </a:defRPr>
            </a:pPr>
            <a:endParaRPr lang="en-GB"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Finger in every pie</a:t>
            </a: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When someone has a finger in every pie they are involved in many activities and have a lot of influence, often negatively. </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4C2873"/>
                </a:solidFill>
                <a:latin typeface="Segoe Script" panose="030B0504020000000003" pitchFamily="66" charset="0"/>
                <a:cs typeface="Segoe UI Semibold" panose="020B0702040204020203" pitchFamily="34" charset="0"/>
              </a:rPr>
              <a:t>'He's controlling - he has a finger in every pie.'</a:t>
            </a:r>
          </a:p>
          <a:p>
            <a:pPr marL="0" indent="0">
              <a:spcBef>
                <a:spcPts val="0"/>
              </a:spcBef>
              <a:buNone/>
              <a:defRPr sz="3000">
                <a:solidFill>
                  <a:srgbClr val="5E5E5E"/>
                </a:solidFill>
                <a:latin typeface="Times New Roman"/>
                <a:ea typeface="Times New Roman"/>
                <a:cs typeface="Times New Roman"/>
                <a:sym typeface="Times New Roman"/>
              </a:defRPr>
            </a:pPr>
            <a:endParaRPr lang="en-GB"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Have one's own cake and eat it</a:t>
            </a: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To want more than someone can handle; to try to have two incompatible things: you can not eat the cake and still have it.</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327A79"/>
                </a:solidFill>
                <a:latin typeface="Segoe Script" panose="030B0504020000000003" pitchFamily="66" charset="0"/>
                <a:cs typeface="Segoe UI Semibold" panose="020B0702040204020203" pitchFamily="34" charset="0"/>
              </a:rPr>
              <a:t>'She doesn't want to work hard, but she wants a pay rise. You can't have your cake and eat it!'</a:t>
            </a:r>
          </a:p>
          <a:p>
            <a:pPr marL="0" indent="0">
              <a:spcBef>
                <a:spcPts val="0"/>
              </a:spcBef>
              <a:buNone/>
              <a:defRPr sz="3000">
                <a:solidFill>
                  <a:srgbClr val="5E5E5E"/>
                </a:solidFill>
                <a:latin typeface="Times New Roman"/>
                <a:ea typeface="Times New Roman"/>
                <a:cs typeface="Times New Roman"/>
                <a:sym typeface="Times New Roman"/>
              </a:defRPr>
            </a:pPr>
            <a:endParaRPr lang="en-GB"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Take with a pinch of salt</a:t>
            </a:r>
          </a:p>
          <a:p>
            <a:pPr marL="0" indent="0">
              <a:spcBef>
                <a:spcPts val="0"/>
              </a:spcBef>
              <a:buNone/>
              <a:defRPr sz="3000">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light" panose="020B0402040204020203" pitchFamily="34" charset="0"/>
                <a:cs typeface="Segoe UI Semilight" panose="020B0402040204020203" pitchFamily="34" charset="0"/>
              </a:rPr>
              <a:t>To take something with a pinch of salt means that you should not completely believe what you are told. </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004D40"/>
                </a:solidFill>
                <a:latin typeface="Segoe Script" panose="030B0504020000000003" pitchFamily="66" charset="0"/>
                <a:cs typeface="Segoe UI Semibold" panose="020B0702040204020203" pitchFamily="34" charset="0"/>
              </a:rPr>
              <a:t>'Take everything you read in that newspaper with a pinch of salt.'</a:t>
            </a:r>
          </a:p>
        </p:txBody>
      </p:sp>
      <p:pic>
        <p:nvPicPr>
          <p:cNvPr id="61" name="Picture 2" descr="black and red cherries on white bowl"/>
          <p:cNvPicPr>
            <a:picLocks noChangeAspect="1" noChangeArrowheads="1"/>
          </p:cNvPicPr>
          <p:nvPr/>
        </p:nvPicPr>
        <p:blipFill rotWithShape="1">
          <a:blip r:embed="rId7">
            <a:extLst>
              <a:ext uri="{28A0092B-C50C-407E-A947-70E740481C1C}">
                <a14:useLocalDpi xmlns:a14="http://schemas.microsoft.com/office/drawing/2010/main" val="0"/>
              </a:ext>
            </a:extLst>
          </a:blip>
          <a:srcRect t="14902" r="61159"/>
          <a:stretch/>
        </p:blipFill>
        <p:spPr bwMode="auto">
          <a:xfrm>
            <a:off x="1146469" y="1795312"/>
            <a:ext cx="2578830" cy="4068000"/>
          </a:xfrm>
          <a:prstGeom prst="rect">
            <a:avLst/>
          </a:prstGeom>
          <a:noFill/>
          <a:extLst>
            <a:ext uri="{909E8E84-426E-40DD-AFC4-6F175D3DCCD1}">
              <a14:hiddenFill xmlns:a14="http://schemas.microsoft.com/office/drawing/2010/main">
                <a:solidFill>
                  <a:srgbClr val="FFFFFF"/>
                </a:solidFill>
              </a14:hiddenFill>
            </a:ext>
          </a:extLst>
        </p:spPr>
      </p:pic>
      <p:sp>
        <p:nvSpPr>
          <p:cNvPr id="62"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7168027"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 </a:t>
            </a:r>
            <a:r>
              <a:rPr lang="en-US" sz="3200" b="0" dirty="0">
                <a:solidFill>
                  <a:srgbClr val="004D40"/>
                </a:solidFill>
                <a:latin typeface="Segoe UI" panose="020B0502040204020203" pitchFamily="34" charset="0"/>
                <a:cs typeface="Segoe UI" panose="020B0502040204020203" pitchFamily="34" charset="0"/>
              </a:rPr>
              <a:t>Food Idioms</a:t>
            </a:r>
            <a:endParaRPr lang="es-MX" sz="3200" b="0" i="1" dirty="0">
              <a:solidFill>
                <a:srgbClr val="004D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6665458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7"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857152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n-US" sz="3200" b="0" dirty="0">
                <a:solidFill>
                  <a:srgbClr val="4C2873"/>
                </a:solidFill>
                <a:latin typeface="Segoe UI" panose="020B0502040204020203" pitchFamily="34" charset="0"/>
                <a:cs typeface="Segoe UI" panose="020B0502040204020203" pitchFamily="34" charset="0"/>
              </a:rPr>
              <a:t>Fill in the Blanks</a:t>
            </a:r>
            <a:endParaRPr lang="es-MX" sz="3200" b="0" i="1" dirty="0">
              <a:solidFill>
                <a:srgbClr val="4C2873"/>
              </a:solidFill>
              <a:latin typeface="Segoe UI" panose="020B0502040204020203" pitchFamily="34" charset="0"/>
              <a:cs typeface="Segoe UI" panose="020B0502040204020203" pitchFamily="34" charset="0"/>
            </a:endParaRPr>
          </a:p>
        </p:txBody>
      </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5" name="Rectángulo 54">
            <a:extLst>
              <a:ext uri="{FF2B5EF4-FFF2-40B4-BE49-F238E27FC236}">
                <a16:creationId xmlns:a16="http://schemas.microsoft.com/office/drawing/2014/main" id="{25397310-1DB1-484A-A1A6-960524AAC12F}"/>
              </a:ext>
            </a:extLst>
          </p:cNvPr>
          <p:cNvSpPr/>
          <p:nvPr/>
        </p:nvSpPr>
        <p:spPr>
          <a:xfrm>
            <a:off x="1071869" y="1733224"/>
            <a:ext cx="5374745" cy="4247317"/>
          </a:xfrm>
          <a:prstGeom prst="rect">
            <a:avLst/>
          </a:prstGeom>
        </p:spPr>
        <p:txBody>
          <a:bodyPr wrap="square">
            <a:spAutoFit/>
          </a:bodyPr>
          <a:lstStyle/>
          <a:p>
            <a:pPr algn="l"/>
            <a:r>
              <a:rPr lang="en-US" sz="1500" b="0" dirty="0">
                <a:solidFill>
                  <a:schemeClr val="tx1">
                    <a:lumMod val="85000"/>
                    <a:lumOff val="15000"/>
                  </a:schemeClr>
                </a:solidFill>
                <a:latin typeface="Segoe UI Semibold" panose="020B0702040204020203" pitchFamily="34" charset="0"/>
                <a:cs typeface="Segoe UI Semibold" panose="020B0702040204020203" pitchFamily="34" charset="0"/>
              </a:rPr>
              <a:t>Complete the idioms with the correct food:</a:t>
            </a:r>
          </a:p>
          <a:p>
            <a:pPr algn="l"/>
            <a:r>
              <a:rPr lang="en-US" sz="1400" b="0" dirty="0">
                <a:solidFill>
                  <a:schemeClr val="tx1">
                    <a:lumMod val="85000"/>
                    <a:lumOff val="15000"/>
                  </a:schemeClr>
                </a:solidFill>
                <a:latin typeface="Segoe UI Semilight" panose="020B0402040204020203" pitchFamily="34" charset="0"/>
                <a:cs typeface="Segoe UI Semilight" panose="020B0402040204020203" pitchFamily="34" charset="0"/>
              </a:rPr>
              <a:t> </a:t>
            </a:r>
            <a:endParaRPr lang="en-US" sz="18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GB" sz="1500" b="0" dirty="0">
                <a:solidFill>
                  <a:schemeClr val="tx1">
                    <a:lumMod val="85000"/>
                    <a:lumOff val="15000"/>
                  </a:schemeClr>
                </a:solidFill>
                <a:latin typeface="Segoe UI" panose="020B0502040204020203" pitchFamily="34" charset="0"/>
                <a:cs typeface="Segoe UI" panose="020B0502040204020203" pitchFamily="34" charset="0"/>
              </a:rPr>
              <a:t>That guy has a finger in every pie.</a:t>
            </a:r>
          </a:p>
          <a:p>
            <a:pPr algn="l"/>
            <a:r>
              <a:rPr lang="en-GB" sz="1500" dirty="0">
                <a:solidFill>
                  <a:srgbClr val="4C2873"/>
                </a:solidFill>
                <a:latin typeface="Segoe Script" panose="030B0504020000000003" pitchFamily="66" charset="0"/>
                <a:cs typeface="Segoe UI Semibold" panose="020B0702040204020203" pitchFamily="34" charset="0"/>
              </a:rPr>
              <a:t>lemon</a:t>
            </a:r>
          </a:p>
          <a:p>
            <a:pPr algn="l"/>
            <a:r>
              <a:rPr lang="en-GB" sz="1500" dirty="0">
                <a:solidFill>
                  <a:srgbClr val="BF8152"/>
                </a:solidFill>
                <a:latin typeface="Segoe Script" panose="030B0504020000000003" pitchFamily="66" charset="0"/>
                <a:cs typeface="Segoe UI Semibold" panose="020B0702040204020203" pitchFamily="34" charset="0"/>
              </a:rPr>
              <a:t>pie</a:t>
            </a:r>
          </a:p>
          <a:p>
            <a:pPr algn="l"/>
            <a:r>
              <a:rPr lang="en-GB" sz="1500" dirty="0">
                <a:solidFill>
                  <a:srgbClr val="C4A226"/>
                </a:solidFill>
                <a:latin typeface="Segoe Script" panose="030B0504020000000003" pitchFamily="66" charset="0"/>
                <a:cs typeface="Segoe UI Semibold" panose="020B0702040204020203" pitchFamily="34" charset="0"/>
              </a:rPr>
              <a:t>milk</a:t>
            </a:r>
          </a:p>
          <a:p>
            <a:pPr algn="l"/>
            <a:r>
              <a:rPr lang="en-GB" sz="1500" dirty="0">
                <a:solidFill>
                  <a:srgbClr val="327A79"/>
                </a:solidFill>
                <a:latin typeface="Segoe Script" panose="030B0504020000000003" pitchFamily="66" charset="0"/>
                <a:cs typeface="Segoe UI Semibold" panose="020B0702040204020203" pitchFamily="34" charset="0"/>
              </a:rPr>
              <a:t>cake</a:t>
            </a:r>
          </a:p>
          <a:p>
            <a:pPr algn="l"/>
            <a:endParaRPr lang="en-GB" sz="8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500" b="0" dirty="0">
                <a:solidFill>
                  <a:schemeClr val="tx1">
                    <a:lumMod val="85000"/>
                    <a:lumOff val="15000"/>
                  </a:schemeClr>
                </a:solidFill>
                <a:latin typeface="Segoe UI" panose="020B0502040204020203" pitchFamily="34" charset="0"/>
                <a:cs typeface="Segoe UI" panose="020B0502040204020203" pitchFamily="34" charset="0"/>
              </a:rPr>
              <a:t>They talked about the bread and butter issues.</a:t>
            </a:r>
          </a:p>
          <a:p>
            <a:pPr algn="l"/>
            <a:r>
              <a:rPr lang="en-GB" sz="1500" dirty="0">
                <a:solidFill>
                  <a:srgbClr val="4C2873"/>
                </a:solidFill>
                <a:latin typeface="Segoe Script" panose="030B0504020000000003" pitchFamily="66" charset="0"/>
                <a:cs typeface="Segoe UI Semibold" panose="020B0702040204020203" pitchFamily="34" charset="0"/>
              </a:rPr>
              <a:t>chips</a:t>
            </a:r>
          </a:p>
          <a:p>
            <a:pPr algn="l"/>
            <a:r>
              <a:rPr lang="en-GB" sz="1500" dirty="0">
                <a:solidFill>
                  <a:srgbClr val="BF8152"/>
                </a:solidFill>
                <a:latin typeface="Segoe Script" panose="030B0504020000000003" pitchFamily="66" charset="0"/>
                <a:cs typeface="Segoe UI Semibold" panose="020B0702040204020203" pitchFamily="34" charset="0"/>
              </a:rPr>
              <a:t>bacon</a:t>
            </a:r>
          </a:p>
          <a:p>
            <a:pPr algn="l"/>
            <a:r>
              <a:rPr lang="en-GB" sz="1500" dirty="0">
                <a:solidFill>
                  <a:srgbClr val="C4A226"/>
                </a:solidFill>
                <a:latin typeface="Segoe Script" panose="030B0504020000000003" pitchFamily="66" charset="0"/>
                <a:cs typeface="Segoe UI Semibold" panose="020B0702040204020203" pitchFamily="34" charset="0"/>
              </a:rPr>
              <a:t>milk</a:t>
            </a:r>
          </a:p>
          <a:p>
            <a:pPr algn="l"/>
            <a:r>
              <a:rPr lang="en-GB" sz="1500" dirty="0">
                <a:solidFill>
                  <a:srgbClr val="327A79"/>
                </a:solidFill>
                <a:latin typeface="Segoe Script" panose="030B0504020000000003" pitchFamily="66" charset="0"/>
                <a:cs typeface="Segoe UI Semibold" panose="020B0702040204020203" pitchFamily="34" charset="0"/>
              </a:rPr>
              <a:t>butter</a:t>
            </a:r>
          </a:p>
          <a:p>
            <a:pPr algn="l"/>
            <a:endParaRPr lang="en-GB" sz="8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500" b="0" dirty="0">
                <a:solidFill>
                  <a:schemeClr val="tx1">
                    <a:lumMod val="85000"/>
                    <a:lumOff val="15000"/>
                  </a:schemeClr>
                </a:solidFill>
                <a:latin typeface="Segoe UI" panose="020B0502040204020203" pitchFamily="34" charset="0"/>
                <a:cs typeface="Segoe UI" panose="020B0502040204020203" pitchFamily="34" charset="0"/>
              </a:rPr>
              <a:t>It's no use crying over spilt milk.</a:t>
            </a:r>
          </a:p>
          <a:p>
            <a:pPr algn="l"/>
            <a:r>
              <a:rPr lang="en-GB" sz="1500" dirty="0">
                <a:solidFill>
                  <a:srgbClr val="4C2873"/>
                </a:solidFill>
                <a:latin typeface="Segoe Script" panose="030B0504020000000003" pitchFamily="66" charset="0"/>
                <a:cs typeface="Segoe UI Semibold" panose="020B0702040204020203" pitchFamily="34" charset="0"/>
              </a:rPr>
              <a:t>milk</a:t>
            </a:r>
          </a:p>
          <a:p>
            <a:pPr algn="l"/>
            <a:r>
              <a:rPr lang="en-GB" sz="1500" dirty="0">
                <a:solidFill>
                  <a:srgbClr val="BF8152"/>
                </a:solidFill>
                <a:latin typeface="Segoe Script" panose="030B0504020000000003" pitchFamily="66" charset="0"/>
                <a:cs typeface="Segoe UI Semibold" panose="020B0702040204020203" pitchFamily="34" charset="0"/>
              </a:rPr>
              <a:t>salt</a:t>
            </a:r>
          </a:p>
          <a:p>
            <a:pPr algn="l"/>
            <a:r>
              <a:rPr lang="en-GB" sz="1500" dirty="0">
                <a:solidFill>
                  <a:srgbClr val="C4A226"/>
                </a:solidFill>
                <a:latin typeface="Segoe Script" panose="030B0504020000000003" pitchFamily="66" charset="0"/>
                <a:cs typeface="Segoe UI Semibold" panose="020B0702040204020203" pitchFamily="34" charset="0"/>
              </a:rPr>
              <a:t>tea</a:t>
            </a:r>
          </a:p>
          <a:p>
            <a:pPr algn="l"/>
            <a:r>
              <a:rPr lang="en-GB" sz="1500" dirty="0">
                <a:solidFill>
                  <a:srgbClr val="327A79"/>
                </a:solidFill>
                <a:latin typeface="Segoe Script" panose="030B0504020000000003" pitchFamily="66" charset="0"/>
                <a:cs typeface="Segoe UI Semibold" panose="020B0702040204020203" pitchFamily="34" charset="0"/>
              </a:rPr>
              <a:t>cake</a:t>
            </a:r>
          </a:p>
        </p:txBody>
      </p:sp>
      <p:pic>
        <p:nvPicPr>
          <p:cNvPr id="13314" name="Picture 2" descr="chili peppers besides fruits"/>
          <p:cNvPicPr>
            <a:picLocks noChangeAspect="1" noChangeArrowheads="1"/>
          </p:cNvPicPr>
          <p:nvPr/>
        </p:nvPicPr>
        <p:blipFill rotWithShape="1">
          <a:blip r:embed="rId7">
            <a:lum bright="11000"/>
            <a:extLst>
              <a:ext uri="{28A0092B-C50C-407E-A947-70E740481C1C}">
                <a14:useLocalDpi xmlns:a14="http://schemas.microsoft.com/office/drawing/2010/main" val="0"/>
              </a:ext>
            </a:extLst>
          </a:blip>
          <a:srcRect l="30115" r="6045"/>
          <a:stretch/>
        </p:blipFill>
        <p:spPr bwMode="auto">
          <a:xfrm>
            <a:off x="5160723" y="1808832"/>
            <a:ext cx="3407080" cy="400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96472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5" name="Rectángulo 54">
            <a:extLst>
              <a:ext uri="{FF2B5EF4-FFF2-40B4-BE49-F238E27FC236}">
                <a16:creationId xmlns:a16="http://schemas.microsoft.com/office/drawing/2014/main" id="{25397310-1DB1-484A-A1A6-960524AAC12F}"/>
              </a:ext>
            </a:extLst>
          </p:cNvPr>
          <p:cNvSpPr/>
          <p:nvPr/>
        </p:nvSpPr>
        <p:spPr>
          <a:xfrm>
            <a:off x="1071869" y="1733224"/>
            <a:ext cx="5374745" cy="4401205"/>
          </a:xfrm>
          <a:prstGeom prst="rect">
            <a:avLst/>
          </a:prstGeom>
        </p:spPr>
        <p:txBody>
          <a:bodyPr wrap="square">
            <a:spAutoFit/>
          </a:bodyPr>
          <a:lstStyle/>
          <a:p>
            <a:pPr algn="l"/>
            <a:r>
              <a:rPr lang="en-US" sz="1500" b="0" dirty="0">
                <a:solidFill>
                  <a:schemeClr val="tx1">
                    <a:lumMod val="85000"/>
                    <a:lumOff val="15000"/>
                  </a:schemeClr>
                </a:solidFill>
                <a:latin typeface="Segoe UI Semibold" panose="020B0702040204020203" pitchFamily="34" charset="0"/>
                <a:cs typeface="Segoe UI Semibold" panose="020B0702040204020203" pitchFamily="34" charset="0"/>
              </a:rPr>
              <a:t>Complete the idioms with the correct food:</a:t>
            </a:r>
          </a:p>
          <a:p>
            <a:pPr algn="l"/>
            <a:r>
              <a:rPr lang="en-US" sz="1400" b="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algn="l"/>
            <a:r>
              <a:rPr lang="en-GB" sz="1500" b="0" dirty="0">
                <a:solidFill>
                  <a:schemeClr val="tx1">
                    <a:lumMod val="85000"/>
                    <a:lumOff val="15000"/>
                  </a:schemeClr>
                </a:solidFill>
                <a:latin typeface="Segoe UI" panose="020B0502040204020203" pitchFamily="34" charset="0"/>
                <a:cs typeface="Segoe UI" panose="020B0502040204020203" pitchFamily="34" charset="0"/>
              </a:rPr>
              <a:t>It wasn't difficult. It was a piece of cake.</a:t>
            </a:r>
          </a:p>
          <a:p>
            <a:pPr algn="l"/>
            <a:r>
              <a:rPr lang="en-GB" sz="1500" dirty="0">
                <a:solidFill>
                  <a:srgbClr val="4C2873"/>
                </a:solidFill>
                <a:latin typeface="Segoe Script" panose="030B0504020000000003" pitchFamily="66" charset="0"/>
                <a:cs typeface="Segoe UI Semibold" panose="020B0702040204020203" pitchFamily="34" charset="0"/>
              </a:rPr>
              <a:t>tea</a:t>
            </a:r>
          </a:p>
          <a:p>
            <a:pPr algn="l"/>
            <a:r>
              <a:rPr lang="en-GB" sz="1500" dirty="0">
                <a:solidFill>
                  <a:srgbClr val="BF8152"/>
                </a:solidFill>
                <a:latin typeface="Segoe Script" panose="030B0504020000000003" pitchFamily="66" charset="0"/>
                <a:cs typeface="Segoe UI Semibold" panose="020B0702040204020203" pitchFamily="34" charset="0"/>
              </a:rPr>
              <a:t>cake</a:t>
            </a:r>
          </a:p>
          <a:p>
            <a:pPr algn="l"/>
            <a:r>
              <a:rPr lang="en-GB" sz="1500" dirty="0">
                <a:solidFill>
                  <a:srgbClr val="C4A226"/>
                </a:solidFill>
                <a:latin typeface="Segoe Script" panose="030B0504020000000003" pitchFamily="66" charset="0"/>
                <a:cs typeface="Segoe UI Semibold" panose="020B0702040204020203" pitchFamily="34" charset="0"/>
              </a:rPr>
              <a:t>salt</a:t>
            </a:r>
          </a:p>
          <a:p>
            <a:pPr algn="l"/>
            <a:r>
              <a:rPr lang="en-GB" sz="1500" dirty="0">
                <a:solidFill>
                  <a:srgbClr val="327A79"/>
                </a:solidFill>
                <a:latin typeface="Segoe Script" panose="030B0504020000000003" pitchFamily="66" charset="0"/>
                <a:cs typeface="Segoe UI Semibold" panose="020B0702040204020203" pitchFamily="34" charset="0"/>
              </a:rPr>
              <a:t>bread</a:t>
            </a:r>
          </a:p>
          <a:p>
            <a:pPr algn="l"/>
            <a:endParaRPr lang="en-GB" sz="8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500" b="0" dirty="0">
                <a:solidFill>
                  <a:schemeClr val="tx1">
                    <a:lumMod val="85000"/>
                    <a:lumOff val="15000"/>
                  </a:schemeClr>
                </a:solidFill>
                <a:latin typeface="Segoe UI" panose="020B0502040204020203" pitchFamily="34" charset="0"/>
                <a:cs typeface="Segoe UI" panose="020B0502040204020203" pitchFamily="34" charset="0"/>
              </a:rPr>
              <a:t>Hiking is not my cup of tea.</a:t>
            </a:r>
          </a:p>
          <a:p>
            <a:pPr algn="l"/>
            <a:r>
              <a:rPr lang="en-GB" sz="1500" dirty="0">
                <a:solidFill>
                  <a:srgbClr val="4C2873"/>
                </a:solidFill>
                <a:latin typeface="Segoe Script" panose="030B0504020000000003" pitchFamily="66" charset="0"/>
                <a:cs typeface="Segoe UI Semibold" panose="020B0702040204020203" pitchFamily="34" charset="0"/>
              </a:rPr>
              <a:t>tea</a:t>
            </a:r>
          </a:p>
          <a:p>
            <a:pPr algn="l"/>
            <a:r>
              <a:rPr lang="en-GB" sz="1500" dirty="0">
                <a:solidFill>
                  <a:srgbClr val="BF8152"/>
                </a:solidFill>
                <a:latin typeface="Segoe Script" panose="030B0504020000000003" pitchFamily="66" charset="0"/>
                <a:cs typeface="Segoe UI Semibold" panose="020B0702040204020203" pitchFamily="34" charset="0"/>
              </a:rPr>
              <a:t>lemon</a:t>
            </a:r>
          </a:p>
          <a:p>
            <a:pPr algn="l"/>
            <a:r>
              <a:rPr lang="en-GB" sz="1500" dirty="0">
                <a:solidFill>
                  <a:srgbClr val="C4A226"/>
                </a:solidFill>
                <a:latin typeface="Segoe Script" panose="030B0504020000000003" pitchFamily="66" charset="0"/>
                <a:cs typeface="Segoe UI Semibold" panose="020B0702040204020203" pitchFamily="34" charset="0"/>
              </a:rPr>
              <a:t>salt</a:t>
            </a:r>
          </a:p>
          <a:p>
            <a:pPr algn="l"/>
            <a:r>
              <a:rPr lang="en-GB" sz="1500" dirty="0">
                <a:solidFill>
                  <a:srgbClr val="327A79"/>
                </a:solidFill>
                <a:latin typeface="Segoe Script" panose="030B0504020000000003" pitchFamily="66" charset="0"/>
                <a:cs typeface="Segoe UI Semibold" panose="020B0702040204020203" pitchFamily="34" charset="0"/>
              </a:rPr>
              <a:t>milk</a:t>
            </a:r>
          </a:p>
          <a:p>
            <a:pPr algn="l"/>
            <a:endParaRPr lang="en-GB" sz="8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500" b="0" dirty="0">
                <a:solidFill>
                  <a:schemeClr val="tx1">
                    <a:lumMod val="85000"/>
                    <a:lumOff val="15000"/>
                  </a:schemeClr>
                </a:solidFill>
                <a:latin typeface="Segoe UI" panose="020B0502040204020203" pitchFamily="34" charset="0"/>
                <a:cs typeface="Segoe UI" panose="020B0502040204020203" pitchFamily="34" charset="0"/>
              </a:rPr>
              <a:t>Take what he said with a pinch of salt.</a:t>
            </a:r>
          </a:p>
          <a:p>
            <a:pPr algn="l"/>
            <a:r>
              <a:rPr lang="en-GB" sz="1500" dirty="0">
                <a:solidFill>
                  <a:srgbClr val="4C2873"/>
                </a:solidFill>
                <a:latin typeface="Segoe Script" panose="030B0504020000000003" pitchFamily="66" charset="0"/>
                <a:cs typeface="Segoe UI Semibold" panose="020B0702040204020203" pitchFamily="34" charset="0"/>
              </a:rPr>
              <a:t>bacon</a:t>
            </a:r>
          </a:p>
          <a:p>
            <a:pPr algn="l"/>
            <a:r>
              <a:rPr lang="en-GB" sz="1500" dirty="0">
                <a:solidFill>
                  <a:srgbClr val="BF8152"/>
                </a:solidFill>
                <a:latin typeface="Segoe Script" panose="030B0504020000000003" pitchFamily="66" charset="0"/>
                <a:cs typeface="Segoe UI Semibold" panose="020B0702040204020203" pitchFamily="34" charset="0"/>
              </a:rPr>
              <a:t>salt</a:t>
            </a:r>
          </a:p>
          <a:p>
            <a:pPr algn="l"/>
            <a:r>
              <a:rPr lang="en-GB" sz="1500" dirty="0">
                <a:solidFill>
                  <a:srgbClr val="C4A226"/>
                </a:solidFill>
                <a:latin typeface="Segoe Script" panose="030B0504020000000003" pitchFamily="66" charset="0"/>
                <a:cs typeface="Segoe UI Semibold" panose="020B0702040204020203" pitchFamily="34" charset="0"/>
              </a:rPr>
              <a:t>bread</a:t>
            </a:r>
          </a:p>
          <a:p>
            <a:pPr algn="l"/>
            <a:r>
              <a:rPr lang="en-GB" sz="1500" dirty="0">
                <a:solidFill>
                  <a:srgbClr val="327A79"/>
                </a:solidFill>
                <a:latin typeface="Segoe Script" panose="030B0504020000000003" pitchFamily="66" charset="0"/>
                <a:cs typeface="Segoe UI Semibold" panose="020B0702040204020203" pitchFamily="34" charset="0"/>
              </a:rPr>
              <a:t>pie</a:t>
            </a:r>
          </a:p>
        </p:txBody>
      </p:sp>
      <p:pic>
        <p:nvPicPr>
          <p:cNvPr id="56" name="Picture 2" descr="fruits lot"/>
          <p:cNvPicPr>
            <a:picLocks noChangeAspect="1" noChangeArrowheads="1"/>
          </p:cNvPicPr>
          <p:nvPr/>
        </p:nvPicPr>
        <p:blipFill rotWithShape="1">
          <a:blip r:embed="rId7">
            <a:lum bright="11000"/>
            <a:extLst>
              <a:ext uri="{28A0092B-C50C-407E-A947-70E740481C1C}">
                <a14:useLocalDpi xmlns:a14="http://schemas.microsoft.com/office/drawing/2010/main" val="0"/>
              </a:ext>
            </a:extLst>
          </a:blip>
          <a:srcRect l="14576" r="22169"/>
          <a:stretch/>
        </p:blipFill>
        <p:spPr bwMode="auto">
          <a:xfrm flipH="1">
            <a:off x="5160723" y="1778577"/>
            <a:ext cx="3407080" cy="4039710"/>
          </a:xfrm>
          <a:prstGeom prst="rect">
            <a:avLst/>
          </a:prstGeom>
          <a:noFill/>
          <a:extLst>
            <a:ext uri="{909E8E84-426E-40DD-AFC4-6F175D3DCCD1}">
              <a14:hiddenFill xmlns:a14="http://schemas.microsoft.com/office/drawing/2010/main">
                <a:solidFill>
                  <a:srgbClr val="FFFFFF"/>
                </a:solidFill>
              </a14:hiddenFill>
            </a:ext>
          </a:extLst>
        </p:spPr>
      </p:pic>
      <p:sp>
        <p:nvSpPr>
          <p:cNvPr id="60"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857152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n-US" sz="3200" b="0" dirty="0">
                <a:solidFill>
                  <a:srgbClr val="4C2873"/>
                </a:solidFill>
                <a:latin typeface="Segoe UI" panose="020B0502040204020203" pitchFamily="34" charset="0"/>
                <a:cs typeface="Segoe UI" panose="020B0502040204020203" pitchFamily="34" charset="0"/>
              </a:rPr>
              <a:t>Fill in the Blanks</a:t>
            </a:r>
            <a:endParaRPr lang="es-MX" sz="3200" b="0" i="1" dirty="0">
              <a:solidFill>
                <a:srgbClr val="4C287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3946326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Most verbs we add -s: works, writes, loves, runs, etc.…">
            <a:extLst>
              <a:ext uri="{FF2B5EF4-FFF2-40B4-BE49-F238E27FC236}">
                <a16:creationId xmlns:a16="http://schemas.microsoft.com/office/drawing/2014/main" id="{2D7FC8FA-50E8-46FA-BA7F-01513E18B01A}"/>
              </a:ext>
            </a:extLst>
          </p:cNvPr>
          <p:cNvSpPr txBox="1">
            <a:spLocks noGrp="1"/>
          </p:cNvSpPr>
          <p:nvPr>
            <p:ph type="body" idx="1"/>
          </p:nvPr>
        </p:nvSpPr>
        <p:spPr>
          <a:xfrm>
            <a:off x="3549791" y="1732895"/>
            <a:ext cx="5302740" cy="4379678"/>
          </a:xfrm>
          <a:prstGeom prst="rect">
            <a:avLst/>
          </a:prstGeom>
        </p:spPr>
        <p:txBody>
          <a:bodyPr anchor="t">
            <a:noAutofit/>
          </a:bodyPr>
          <a:lstStyle/>
          <a:p>
            <a:pPr marL="0" indent="0">
              <a:spcBef>
                <a:spcPts val="0"/>
              </a:spcBef>
              <a:buSzTx/>
              <a:buNone/>
              <a:defRPr sz="3000" b="1">
                <a:solidFill>
                  <a:srgbClr val="5E5E5E"/>
                </a:solidFill>
                <a:latin typeface="Times New Roman"/>
                <a:ea typeface="Times New Roman"/>
                <a:cs typeface="Times New Roman"/>
                <a:sym typeface="Times New Roman"/>
              </a:defRPr>
            </a:pPr>
            <a:r>
              <a:rPr lang="en-GB" sz="1500" dirty="0">
                <a:solidFill>
                  <a:schemeClr val="tx1">
                    <a:lumMod val="85000"/>
                    <a:lumOff val="15000"/>
                  </a:schemeClr>
                </a:solidFill>
                <a:latin typeface="Segoe UI Semibold" panose="020B0702040204020203" pitchFamily="34" charset="0"/>
                <a:cs typeface="Segoe UI Semibold" panose="020B0702040204020203" pitchFamily="34" charset="0"/>
              </a:rPr>
              <a:t>Select 3 idioms and write sentences that apply to your life.</a:t>
            </a:r>
          </a:p>
          <a:p>
            <a:pPr marL="0" indent="0">
              <a:spcBef>
                <a:spcPts val="0"/>
              </a:spcBef>
              <a:buSzTx/>
              <a:buNone/>
              <a:defRPr sz="3000" b="1">
                <a:solidFill>
                  <a:srgbClr val="5E5E5E"/>
                </a:solidFill>
                <a:latin typeface="Times New Roman"/>
                <a:ea typeface="Times New Roman"/>
                <a:cs typeface="Times New Roman"/>
                <a:sym typeface="Times New Roman"/>
              </a:defRPr>
            </a:pPr>
            <a:endParaRPr lang="en-GB" sz="15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4C2873"/>
                </a:solidFill>
                <a:latin typeface="Segoe Script" panose="030B0504020000000003" pitchFamily="66" charset="0"/>
                <a:cs typeface="Segoe UI Semibold" panose="020B0702040204020203" pitchFamily="34" charset="0"/>
              </a:rPr>
              <a:t>1. A piece of cake</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BF8152"/>
                </a:solidFill>
                <a:latin typeface="Segoe Script" panose="030B0504020000000003" pitchFamily="66" charset="0"/>
                <a:cs typeface="Segoe UI Semibold" panose="020B0702040204020203" pitchFamily="34" charset="0"/>
              </a:rPr>
              <a:t>2. Bread and butter</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C4A226"/>
                </a:solidFill>
                <a:latin typeface="Segoe Script" panose="030B0504020000000003" pitchFamily="66" charset="0"/>
                <a:cs typeface="Segoe UI Semibold" panose="020B0702040204020203" pitchFamily="34" charset="0"/>
              </a:rPr>
              <a:t>3. Bring home the bacon</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327A79"/>
                </a:solidFill>
                <a:latin typeface="Segoe Script" panose="030B0504020000000003" pitchFamily="66" charset="0"/>
                <a:cs typeface="Segoe UI Semibold" panose="020B0702040204020203" pitchFamily="34" charset="0"/>
              </a:rPr>
              <a:t>4. Cheap as chips</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004D40"/>
                </a:solidFill>
                <a:latin typeface="Segoe Script" panose="030B0504020000000003" pitchFamily="66" charset="0"/>
                <a:cs typeface="Segoe UI Semibold" panose="020B0702040204020203" pitchFamily="34" charset="0"/>
              </a:rPr>
              <a:t>5. Cry over spilt milk</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4C2873"/>
                </a:solidFill>
                <a:latin typeface="Segoe Script" panose="030B0504020000000003" pitchFamily="66" charset="0"/>
                <a:cs typeface="Segoe UI Semibold" panose="020B0702040204020203" pitchFamily="34" charset="0"/>
              </a:rPr>
              <a:t>6. Cup of tea</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BF8152"/>
                </a:solidFill>
                <a:latin typeface="Segoe Script" panose="030B0504020000000003" pitchFamily="66" charset="0"/>
                <a:cs typeface="Segoe UI Semibold" panose="020B0702040204020203" pitchFamily="34" charset="0"/>
              </a:rPr>
              <a:t>7. Finger in every pie</a:t>
            </a:r>
            <a:endParaRPr lang="en-GB" sz="1500" b="1" dirty="0">
              <a:solidFill>
                <a:srgbClr val="4C2873"/>
              </a:solidFill>
              <a:latin typeface="Segoe Script" panose="030B0504020000000003" pitchFamily="66"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C4A226"/>
                </a:solidFill>
                <a:latin typeface="Segoe Script" panose="030B0504020000000003" pitchFamily="66" charset="0"/>
                <a:cs typeface="Segoe UI Semibold" panose="020B0702040204020203" pitchFamily="34" charset="0"/>
              </a:rPr>
              <a:t>8. Have one's own cake and eat it</a:t>
            </a:r>
          </a:p>
          <a:p>
            <a:pPr marL="0" indent="0">
              <a:spcBef>
                <a:spcPts val="0"/>
              </a:spcBef>
              <a:buNone/>
              <a:defRPr sz="3000">
                <a:solidFill>
                  <a:srgbClr val="5E5E5E"/>
                </a:solidFill>
                <a:latin typeface="Times New Roman"/>
                <a:ea typeface="Times New Roman"/>
                <a:cs typeface="Times New Roman"/>
                <a:sym typeface="Times New Roman"/>
              </a:defRPr>
            </a:pPr>
            <a:r>
              <a:rPr lang="en-GB" sz="1500" b="1" dirty="0">
                <a:solidFill>
                  <a:srgbClr val="327A79"/>
                </a:solidFill>
                <a:latin typeface="Segoe Script" panose="030B0504020000000003" pitchFamily="66" charset="0"/>
                <a:cs typeface="Segoe UI Semibold" panose="020B0702040204020203" pitchFamily="34" charset="0"/>
              </a:rPr>
              <a:t>9. Take with a pinch of salt</a:t>
            </a:r>
          </a:p>
          <a:p>
            <a:pPr marL="0" indent="0">
              <a:spcBef>
                <a:spcPts val="0"/>
              </a:spcBef>
              <a:buNone/>
              <a:defRPr sz="3000">
                <a:solidFill>
                  <a:srgbClr val="5E5E5E"/>
                </a:solidFill>
                <a:latin typeface="Times New Roman"/>
                <a:ea typeface="Times New Roman"/>
                <a:cs typeface="Times New Roman"/>
                <a:sym typeface="Times New Roman"/>
              </a:defRPr>
            </a:pPr>
            <a:r>
              <a:rPr lang="en-US" sz="1500" b="1" dirty="0">
                <a:solidFill>
                  <a:srgbClr val="004D40"/>
                </a:solidFill>
                <a:latin typeface="Segoe Script" panose="030B0504020000000003" pitchFamily="66" charset="0"/>
                <a:cs typeface="Segoe UI Semibold" panose="020B0702040204020203" pitchFamily="34" charset="0"/>
              </a:rPr>
              <a:t>10. Cool as a cucumber</a:t>
            </a:r>
          </a:p>
          <a:p>
            <a:pPr marL="0" indent="0">
              <a:spcBef>
                <a:spcPts val="0"/>
              </a:spcBef>
              <a:buNone/>
              <a:defRPr sz="3000">
                <a:solidFill>
                  <a:srgbClr val="5E5E5E"/>
                </a:solidFill>
                <a:latin typeface="Times New Roman"/>
                <a:ea typeface="Times New Roman"/>
                <a:cs typeface="Times New Roman"/>
                <a:sym typeface="Times New Roman"/>
              </a:defRPr>
            </a:pPr>
            <a:endParaRPr lang="en-US" sz="1500" b="1" dirty="0">
              <a:solidFill>
                <a:srgbClr val="004D40"/>
              </a:solidFill>
              <a:latin typeface="Segoe Script" panose="030B0504020000000003" pitchFamily="66"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US" sz="1500" b="1" dirty="0">
                <a:solidFill>
                  <a:schemeClr val="tx1">
                    <a:lumMod val="85000"/>
                    <a:lumOff val="15000"/>
                  </a:schemeClr>
                </a:solidFill>
                <a:latin typeface="Segoe UI Semibold" panose="020B0702040204020203" pitchFamily="34" charset="0"/>
                <a:cs typeface="Segoe UI Semibold" panose="020B0702040204020203" pitchFamily="34" charset="0"/>
              </a:rPr>
              <a:t>Example:</a:t>
            </a:r>
          </a:p>
          <a:p>
            <a:pPr marL="0" indent="0">
              <a:spcBef>
                <a:spcPts val="0"/>
              </a:spcBef>
              <a:buNone/>
              <a:defRPr sz="3000">
                <a:solidFill>
                  <a:srgbClr val="5E5E5E"/>
                </a:solidFill>
                <a:latin typeface="Times New Roman"/>
                <a:ea typeface="Times New Roman"/>
                <a:cs typeface="Times New Roman"/>
                <a:sym typeface="Times New Roman"/>
              </a:defRPr>
            </a:pPr>
            <a:endParaRPr lang="en-US" sz="1500" b="1" dirty="0">
              <a:solidFill>
                <a:srgbClr val="004D40"/>
              </a:solidFill>
              <a:latin typeface="Segoe Script" panose="030B0504020000000003" pitchFamily="66" charset="0"/>
              <a:cs typeface="Segoe UI Semibold" panose="020B0702040204020203" pitchFamily="34" charset="0"/>
            </a:endParaRPr>
          </a:p>
          <a:p>
            <a:pPr marL="0" indent="0">
              <a:spcBef>
                <a:spcPts val="0"/>
              </a:spcBef>
              <a:buNone/>
              <a:defRPr sz="3000">
                <a:solidFill>
                  <a:srgbClr val="5E5E5E"/>
                </a:solidFill>
                <a:latin typeface="Times New Roman"/>
                <a:ea typeface="Times New Roman"/>
                <a:cs typeface="Times New Roman"/>
                <a:sym typeface="Times New Roman"/>
              </a:defRPr>
            </a:pPr>
            <a:r>
              <a:rPr lang="en-US" sz="1500" b="1" dirty="0">
                <a:solidFill>
                  <a:srgbClr val="4C2873"/>
                </a:solidFill>
                <a:latin typeface="Segoe Script" panose="030B0504020000000003" pitchFamily="66" charset="0"/>
                <a:cs typeface="Segoe UI Semibold" panose="020B0702040204020203" pitchFamily="34" charset="0"/>
              </a:rPr>
              <a:t>I’m studying Information Technology and working in a computer store. That’s my bread and butter. </a:t>
            </a:r>
            <a:endParaRPr lang="en-GB" sz="1500" b="1" dirty="0">
              <a:solidFill>
                <a:srgbClr val="4C2873"/>
              </a:solidFill>
              <a:latin typeface="Segoe Script" panose="030B0504020000000003" pitchFamily="66" charset="0"/>
              <a:cs typeface="Segoe UI Semibold" panose="020B0702040204020203" pitchFamily="34" charset="0"/>
            </a:endParaRPr>
          </a:p>
        </p:txBody>
      </p:sp>
      <p:pic>
        <p:nvPicPr>
          <p:cNvPr id="19458" name="Picture 2" descr="people eating at the table"/>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77000"/>
                    </a14:imgEffect>
                  </a14:imgLayer>
                </a14:imgProps>
              </a:ext>
              <a:ext uri="{28A0092B-C50C-407E-A947-70E740481C1C}">
                <a14:useLocalDpi xmlns:a14="http://schemas.microsoft.com/office/drawing/2010/main" val="0"/>
              </a:ext>
            </a:extLst>
          </a:blip>
          <a:srcRect l="10431"/>
          <a:stretch/>
        </p:blipFill>
        <p:spPr bwMode="auto">
          <a:xfrm>
            <a:off x="1167787" y="1807837"/>
            <a:ext cx="2294912" cy="3838139"/>
          </a:xfrm>
          <a:prstGeom prst="rect">
            <a:avLst/>
          </a:prstGeom>
          <a:noFill/>
          <a:extLst>
            <a:ext uri="{909E8E84-426E-40DD-AFC4-6F175D3DCCD1}">
              <a14:hiddenFill xmlns:a14="http://schemas.microsoft.com/office/drawing/2010/main">
                <a:solidFill>
                  <a:srgbClr val="FFFFFF"/>
                </a:solidFill>
              </a14:hiddenFill>
            </a:ext>
          </a:extLst>
        </p:spPr>
      </p:pic>
      <p:sp>
        <p:nvSpPr>
          <p:cNvPr id="55"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8571525"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 </a:t>
            </a:r>
            <a:r>
              <a:rPr lang="en-US" sz="3200" b="0" dirty="0">
                <a:solidFill>
                  <a:srgbClr val="4C2873"/>
                </a:solidFill>
                <a:latin typeface="Segoe UI" panose="020B0502040204020203" pitchFamily="34" charset="0"/>
                <a:cs typeface="Segoe UI" panose="020B0502040204020203" pitchFamily="34" charset="0"/>
              </a:rPr>
              <a:t>Fill in the Blanks</a:t>
            </a:r>
            <a:endParaRPr lang="es-MX" sz="3200" b="0" i="1" dirty="0">
              <a:solidFill>
                <a:srgbClr val="4C287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727557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7"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25397310-1DB1-484A-A1A6-960524AAC12F}"/>
              </a:ext>
            </a:extLst>
          </p:cNvPr>
          <p:cNvSpPr/>
          <p:nvPr/>
        </p:nvSpPr>
        <p:spPr>
          <a:xfrm>
            <a:off x="1162403" y="1733224"/>
            <a:ext cx="4480632" cy="4278094"/>
          </a:xfrm>
          <a:prstGeom prst="rect">
            <a:avLst/>
          </a:prstGeom>
        </p:spPr>
        <p:txBody>
          <a:bodyPr wrap="square">
            <a:spAutoFit/>
          </a:bodyPr>
          <a:lstStyle/>
          <a:p>
            <a:pPr algn="l"/>
            <a:r>
              <a:rPr lang="en-GB" sz="1700" b="0" dirty="0">
                <a:solidFill>
                  <a:schemeClr val="tx1">
                    <a:lumMod val="75000"/>
                    <a:lumOff val="25000"/>
                  </a:schemeClr>
                </a:solidFill>
                <a:latin typeface="Segoe UI Semibold" panose="020B0702040204020203" pitchFamily="34" charset="0"/>
                <a:cs typeface="Segoe UI Semibold" panose="020B0702040204020203" pitchFamily="34" charset="0"/>
              </a:rPr>
              <a:t>Countable nouns are individual objects, people, places, etc. which can be counted. books, Italians, pictures, stations, men, etc.</a:t>
            </a:r>
          </a:p>
          <a:p>
            <a:pPr algn="l"/>
            <a:endParaRPr lang="en-GB" sz="1700" b="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lgn="l"/>
            <a:r>
              <a:rPr lang="en-GB" sz="1700" b="0" dirty="0">
                <a:solidFill>
                  <a:schemeClr val="tx1">
                    <a:lumMod val="75000"/>
                    <a:lumOff val="25000"/>
                  </a:schemeClr>
                </a:solidFill>
                <a:latin typeface="Segoe UI" panose="020B0502040204020203" pitchFamily="34" charset="0"/>
                <a:cs typeface="Segoe UI" panose="020B0502040204020203" pitchFamily="34" charset="0"/>
              </a:rPr>
              <a:t>Examples: </a:t>
            </a: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342900" lvl="1" indent="-342900" algn="l">
              <a:buFont typeface="+mj-lt"/>
              <a:buAutoNum type="arabicPeriod"/>
            </a:pPr>
            <a:r>
              <a:rPr lang="en-GB" sz="1700" dirty="0">
                <a:solidFill>
                  <a:srgbClr val="4C2873"/>
                </a:solidFill>
                <a:latin typeface="Segoe Script" panose="030B0504020000000003" pitchFamily="66" charset="0"/>
                <a:cs typeface="Segoe UI Semibold" panose="020B0702040204020203" pitchFamily="34" charset="0"/>
              </a:rPr>
              <a:t>There is a book on the table. </a:t>
            </a:r>
          </a:p>
          <a:p>
            <a:pPr marL="342900" lvl="1" indent="-342900" algn="l">
              <a:buFont typeface="+mj-lt"/>
              <a:buAutoNum type="arabicPeriod"/>
            </a:pPr>
            <a:r>
              <a:rPr lang="en-GB" sz="1700" dirty="0">
                <a:solidFill>
                  <a:srgbClr val="C4A226"/>
                </a:solidFill>
                <a:latin typeface="Segoe Script" panose="030B0504020000000003" pitchFamily="66" charset="0"/>
                <a:cs typeface="Segoe UI Semibold" panose="020B0702040204020203" pitchFamily="34" charset="0"/>
              </a:rPr>
              <a:t>That student is excellent! There are some students in the classroom. </a:t>
            </a:r>
          </a:p>
          <a:p>
            <a:pPr marL="342900" lvl="1" indent="-342900" algn="l">
              <a:buFont typeface="+mj-lt"/>
              <a:buAutoNum type="arabicPeriod"/>
            </a:pPr>
            <a:r>
              <a:rPr lang="en-GB" sz="1700" dirty="0">
                <a:solidFill>
                  <a:srgbClr val="327A79"/>
                </a:solidFill>
                <a:latin typeface="Segoe Script" panose="030B0504020000000003" pitchFamily="66" charset="0"/>
                <a:cs typeface="Segoe UI Semibold" panose="020B0702040204020203" pitchFamily="34" charset="0"/>
              </a:rPr>
              <a:t>Those houses are very big, aren't they? </a:t>
            </a:r>
          </a:p>
          <a:p>
            <a:pPr algn="l"/>
            <a:endPar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b="0" dirty="0">
                <a:solidFill>
                  <a:schemeClr val="tx1">
                    <a:lumMod val="75000"/>
                    <a:lumOff val="25000"/>
                  </a:schemeClr>
                </a:solidFill>
                <a:latin typeface="Segoe UI Semibold" panose="020B0702040204020203" pitchFamily="34" charset="0"/>
                <a:cs typeface="Segoe UI Semibold" panose="020B0702040204020203" pitchFamily="34" charset="0"/>
              </a:rPr>
              <a:t>A countable noun can be both singular - a friend, a house, etc. - or plural - a few apples, lots of trees, etc. </a:t>
            </a:r>
          </a:p>
        </p:txBody>
      </p:sp>
      <p:pic>
        <p:nvPicPr>
          <p:cNvPr id="55" name="Picture 6" descr="Resultado de imagen para food pantry clipart"/>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88000"/>
                    </a14:imgEffect>
                    <a14:imgEffect>
                      <a14:brightnessContrast bright="4000"/>
                    </a14:imgEffect>
                  </a14:imgLayer>
                </a14:imgProps>
              </a:ext>
              <a:ext uri="{28A0092B-C50C-407E-A947-70E740481C1C}">
                <a14:useLocalDpi xmlns:a14="http://schemas.microsoft.com/office/drawing/2010/main" val="0"/>
              </a:ext>
            </a:extLst>
          </a:blip>
          <a:srcRect l="9415" t="10034" r="29098" b="8253"/>
          <a:stretch/>
        </p:blipFill>
        <p:spPr bwMode="auto">
          <a:xfrm>
            <a:off x="5705061" y="1820520"/>
            <a:ext cx="3060968" cy="40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2692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25397310-1DB1-484A-A1A6-960524AAC12F}"/>
              </a:ext>
            </a:extLst>
          </p:cNvPr>
          <p:cNvSpPr/>
          <p:nvPr/>
        </p:nvSpPr>
        <p:spPr>
          <a:xfrm>
            <a:off x="4759626" y="1733224"/>
            <a:ext cx="4062839" cy="4801314"/>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Uncountable nouns are always singular. </a:t>
            </a:r>
          </a:p>
          <a:p>
            <a:pPr algn="l"/>
            <a:r>
              <a:rPr lang="en-GB" sz="1700" b="0" dirty="0">
                <a:solidFill>
                  <a:schemeClr val="tx1">
                    <a:lumMod val="85000"/>
                    <a:lumOff val="15000"/>
                  </a:schemeClr>
                </a:solidFill>
                <a:latin typeface="Segoe UI" panose="020B0502040204020203" pitchFamily="34" charset="0"/>
                <a:cs typeface="Segoe UI" panose="020B0502040204020203" pitchFamily="34" charset="0"/>
              </a:rPr>
              <a:t>Use the singular form of the verb with uncountable nouns: </a:t>
            </a:r>
          </a:p>
          <a:p>
            <a:pPr algn="l"/>
            <a:endPar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Example:</a:t>
            </a:r>
            <a:endParaRPr lang="en-GB" sz="17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dirty="0">
                <a:solidFill>
                  <a:srgbClr val="4C2873"/>
                </a:solidFill>
                <a:latin typeface="Segoe Script" panose="030B0504020000000003" pitchFamily="66" charset="0"/>
                <a:cs typeface="Segoe UI Semibold" panose="020B0702040204020203" pitchFamily="34" charset="0"/>
              </a:rPr>
              <a:t>1. There is some water in that pitcher. </a:t>
            </a:r>
          </a:p>
          <a:p>
            <a:pPr algn="l"/>
            <a:r>
              <a:rPr lang="en-GB" sz="1700" dirty="0">
                <a:solidFill>
                  <a:srgbClr val="C4A226"/>
                </a:solidFill>
                <a:latin typeface="Segoe Script" panose="030B0504020000000003" pitchFamily="66" charset="0"/>
                <a:cs typeface="Segoe UI Semibold" panose="020B0702040204020203" pitchFamily="34" charset="0"/>
              </a:rPr>
              <a:t>2. That is the equipment we use for the project. </a:t>
            </a:r>
          </a:p>
          <a:p>
            <a:pPr algn="l"/>
            <a:r>
              <a:rPr lang="en-GB" sz="1700" dirty="0">
                <a:solidFill>
                  <a:srgbClr val="327A79"/>
                </a:solidFill>
                <a:latin typeface="Segoe Script" panose="030B0504020000000003" pitchFamily="66" charset="0"/>
                <a:cs typeface="Segoe UI Semibold" panose="020B0702040204020203" pitchFamily="34" charset="0"/>
              </a:rPr>
              <a:t>3. I've got a little money.</a:t>
            </a: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Uncountable nouns are materials, concepts, information, etc. which are not individual objects and can not be counted.</a:t>
            </a:r>
          </a:p>
          <a:p>
            <a:pPr algn="l"/>
            <a:endPar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pic>
        <p:nvPicPr>
          <p:cNvPr id="55" name="Picture 2" descr="Imagen relacionada"/>
          <p:cNvPicPr>
            <a:picLocks noChangeAspect="1" noChangeArrowheads="1"/>
          </p:cNvPicPr>
          <p:nvPr/>
        </p:nvPicPr>
        <p:blipFill rotWithShape="1">
          <a:blip r:embed="rId7">
            <a:extLst>
              <a:ext uri="{28A0092B-C50C-407E-A947-70E740481C1C}">
                <a14:useLocalDpi xmlns:a14="http://schemas.microsoft.com/office/drawing/2010/main" val="0"/>
              </a:ext>
            </a:extLst>
          </a:blip>
          <a:srcRect r="15217"/>
          <a:stretch/>
        </p:blipFill>
        <p:spPr bwMode="auto">
          <a:xfrm>
            <a:off x="1186287" y="1828980"/>
            <a:ext cx="3455287" cy="4075448"/>
          </a:xfrm>
          <a:prstGeom prst="rect">
            <a:avLst/>
          </a:prstGeom>
          <a:noFill/>
          <a:extLst>
            <a:ext uri="{909E8E84-426E-40DD-AFC4-6F175D3DCCD1}">
              <a14:hiddenFill xmlns:a14="http://schemas.microsoft.com/office/drawing/2010/main">
                <a:solidFill>
                  <a:srgbClr val="FFFFFF"/>
                </a:solidFill>
              </a14:hiddenFill>
            </a:ext>
          </a:extLst>
        </p:spPr>
      </p:pic>
      <p:sp>
        <p:nvSpPr>
          <p:cNvPr id="56"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150155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1">
            <a:extLst>
              <a:ext uri="{FF2B5EF4-FFF2-40B4-BE49-F238E27FC236}">
                <a16:creationId xmlns:a16="http://schemas.microsoft.com/office/drawing/2014/main" id="{132FDAE7-8FAC-40B7-8856-D56CA3A7B04D}"/>
              </a:ext>
            </a:extLst>
          </p:cNvPr>
          <p:cNvGrpSpPr/>
          <p:nvPr/>
        </p:nvGrpSpPr>
        <p:grpSpPr>
          <a:xfrm>
            <a:off x="-7249" y="-17305"/>
            <a:ext cx="9920499" cy="6901370"/>
            <a:chOff x="-7249" y="-17305"/>
            <a:chExt cx="9920499" cy="6901370"/>
          </a:xfrm>
        </p:grpSpPr>
        <p:sp>
          <p:nvSpPr>
            <p:cNvPr id="48" name="Rectángulo 23">
              <a:extLst>
                <a:ext uri="{FF2B5EF4-FFF2-40B4-BE49-F238E27FC236}">
                  <a16:creationId xmlns:a16="http://schemas.microsoft.com/office/drawing/2014/main" id="{F800B189-570B-4929-98FD-FF4F5A8ADA86}"/>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50" name="Group 45">
              <a:extLst>
                <a:ext uri="{FF2B5EF4-FFF2-40B4-BE49-F238E27FC236}">
                  <a16:creationId xmlns:a16="http://schemas.microsoft.com/office/drawing/2014/main" id="{87B7F51B-94C4-4E91-A74E-34B93EE06EB9}"/>
                </a:ext>
              </a:extLst>
            </p:cNvPr>
            <p:cNvGrpSpPr/>
            <p:nvPr/>
          </p:nvGrpSpPr>
          <p:grpSpPr>
            <a:xfrm>
              <a:off x="-6819" y="-9337"/>
              <a:ext cx="1546736" cy="1546736"/>
              <a:chOff x="-6822" y="-7327"/>
              <a:chExt cx="2830409" cy="2830942"/>
            </a:xfrm>
          </p:grpSpPr>
          <p:sp>
            <p:nvSpPr>
              <p:cNvPr id="82" name="Rectángulo 7">
                <a:extLst>
                  <a:ext uri="{FF2B5EF4-FFF2-40B4-BE49-F238E27FC236}">
                    <a16:creationId xmlns:a16="http://schemas.microsoft.com/office/drawing/2014/main" id="{5C499832-CDB7-452F-A3C6-93F389F53CA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3" name="Rectángulo 43">
                <a:extLst>
                  <a:ext uri="{FF2B5EF4-FFF2-40B4-BE49-F238E27FC236}">
                    <a16:creationId xmlns:a16="http://schemas.microsoft.com/office/drawing/2014/main" id="{41246410-B2DF-4A91-AD6E-740EA6D5C017}"/>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4" name="Rectángulo 43">
                <a:extLst>
                  <a:ext uri="{FF2B5EF4-FFF2-40B4-BE49-F238E27FC236}">
                    <a16:creationId xmlns:a16="http://schemas.microsoft.com/office/drawing/2014/main" id="{DF35934C-B384-41AB-90E3-9FA105687FF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5" name="Straight Connector 58">
                <a:extLst>
                  <a:ext uri="{FF2B5EF4-FFF2-40B4-BE49-F238E27FC236}">
                    <a16:creationId xmlns:a16="http://schemas.microsoft.com/office/drawing/2014/main" id="{48354DEA-6B5B-4491-843F-A3BCC0BBE1C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6" name="Straight Connector 59">
                <a:extLst>
                  <a:ext uri="{FF2B5EF4-FFF2-40B4-BE49-F238E27FC236}">
                    <a16:creationId xmlns:a16="http://schemas.microsoft.com/office/drawing/2014/main" id="{6B50140B-3588-47B2-AD62-48E08B953948}"/>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7" name="Straight Connector 60">
                <a:extLst>
                  <a:ext uri="{FF2B5EF4-FFF2-40B4-BE49-F238E27FC236}">
                    <a16:creationId xmlns:a16="http://schemas.microsoft.com/office/drawing/2014/main" id="{FED7ACAB-4DDB-4844-940C-8AA3F1E9150D}"/>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73">
                <a:extLst>
                  <a:ext uri="{FF2B5EF4-FFF2-40B4-BE49-F238E27FC236}">
                    <a16:creationId xmlns:a16="http://schemas.microsoft.com/office/drawing/2014/main" id="{79DCECA7-5370-4F92-98DC-C53E744B7AD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74">
                <a:extLst>
                  <a:ext uri="{FF2B5EF4-FFF2-40B4-BE49-F238E27FC236}">
                    <a16:creationId xmlns:a16="http://schemas.microsoft.com/office/drawing/2014/main" id="{1874CF21-FA25-4948-8F78-B97CCCA96A39}"/>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75">
                <a:extLst>
                  <a:ext uri="{FF2B5EF4-FFF2-40B4-BE49-F238E27FC236}">
                    <a16:creationId xmlns:a16="http://schemas.microsoft.com/office/drawing/2014/main" id="{EF0BAA86-BA87-4B03-9A44-376E1EA13E5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1" name="Group 77">
              <a:extLst>
                <a:ext uri="{FF2B5EF4-FFF2-40B4-BE49-F238E27FC236}">
                  <a16:creationId xmlns:a16="http://schemas.microsoft.com/office/drawing/2014/main" id="{96D8D0A2-847C-4EA0-AE54-84F819D4CF37}"/>
                </a:ext>
              </a:extLst>
            </p:cNvPr>
            <p:cNvGrpSpPr/>
            <p:nvPr/>
          </p:nvGrpSpPr>
          <p:grpSpPr>
            <a:xfrm flipH="1" flipV="1">
              <a:off x="8450660" y="5406013"/>
              <a:ext cx="1455279" cy="1469292"/>
              <a:chOff x="-6822" y="-7327"/>
              <a:chExt cx="2830409" cy="2830942"/>
            </a:xfrm>
          </p:grpSpPr>
          <p:sp>
            <p:nvSpPr>
              <p:cNvPr id="73" name="Rectángulo 7">
                <a:extLst>
                  <a:ext uri="{FF2B5EF4-FFF2-40B4-BE49-F238E27FC236}">
                    <a16:creationId xmlns:a16="http://schemas.microsoft.com/office/drawing/2014/main" id="{1375A943-D45A-4A8B-8E90-53C12DDA21C1}"/>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4" name="Rectángulo 43">
                <a:extLst>
                  <a:ext uri="{FF2B5EF4-FFF2-40B4-BE49-F238E27FC236}">
                    <a16:creationId xmlns:a16="http://schemas.microsoft.com/office/drawing/2014/main" id="{37A4E85B-ECF9-4878-8CEB-789893E2EE5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5" name="Rectángulo 43">
                <a:extLst>
                  <a:ext uri="{FF2B5EF4-FFF2-40B4-BE49-F238E27FC236}">
                    <a16:creationId xmlns:a16="http://schemas.microsoft.com/office/drawing/2014/main" id="{34314DB1-ED7E-418E-BF63-E19673A7074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6" name="Straight Connector 81">
                <a:extLst>
                  <a:ext uri="{FF2B5EF4-FFF2-40B4-BE49-F238E27FC236}">
                    <a16:creationId xmlns:a16="http://schemas.microsoft.com/office/drawing/2014/main" id="{93A122C1-8F81-4F32-A559-CA9652BC99F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7" name="Straight Connector 82">
                <a:extLst>
                  <a:ext uri="{FF2B5EF4-FFF2-40B4-BE49-F238E27FC236}">
                    <a16:creationId xmlns:a16="http://schemas.microsoft.com/office/drawing/2014/main" id="{0B248750-2851-4547-BA27-B82C6C8C270F}"/>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8" name="Straight Connector 83">
                <a:extLst>
                  <a:ext uri="{FF2B5EF4-FFF2-40B4-BE49-F238E27FC236}">
                    <a16:creationId xmlns:a16="http://schemas.microsoft.com/office/drawing/2014/main" id="{B9321C89-8EB2-4BE6-AD09-213B2B20CB1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84">
                <a:extLst>
                  <a:ext uri="{FF2B5EF4-FFF2-40B4-BE49-F238E27FC236}">
                    <a16:creationId xmlns:a16="http://schemas.microsoft.com/office/drawing/2014/main" id="{A89DEC9C-0CAD-4B62-BC05-ECDC7E16F672}"/>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0" name="Straight Connector 85">
                <a:extLst>
                  <a:ext uri="{FF2B5EF4-FFF2-40B4-BE49-F238E27FC236}">
                    <a16:creationId xmlns:a16="http://schemas.microsoft.com/office/drawing/2014/main" id="{B1DEA2C2-95F2-4DCD-B26F-1D0DA0DF02A3}"/>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86">
                <a:extLst>
                  <a:ext uri="{FF2B5EF4-FFF2-40B4-BE49-F238E27FC236}">
                    <a16:creationId xmlns:a16="http://schemas.microsoft.com/office/drawing/2014/main" id="{0DA5D5F0-A2B4-4D3D-A3EA-D3B68BED03A2}"/>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90">
              <a:extLst>
                <a:ext uri="{FF2B5EF4-FFF2-40B4-BE49-F238E27FC236}">
                  <a16:creationId xmlns:a16="http://schemas.microsoft.com/office/drawing/2014/main" id="{3D1A0EA2-DAE2-4130-A4DD-D4E6E0069F64}"/>
                </a:ext>
              </a:extLst>
            </p:cNvPr>
            <p:cNvGrpSpPr/>
            <p:nvPr/>
          </p:nvGrpSpPr>
          <p:grpSpPr>
            <a:xfrm flipH="1">
              <a:off x="8366514" y="-17305"/>
              <a:ext cx="1546736" cy="1546736"/>
              <a:chOff x="-6822" y="-7327"/>
              <a:chExt cx="2830409" cy="2830942"/>
            </a:xfrm>
          </p:grpSpPr>
          <p:sp>
            <p:nvSpPr>
              <p:cNvPr id="64" name="Rectángulo 7">
                <a:extLst>
                  <a:ext uri="{FF2B5EF4-FFF2-40B4-BE49-F238E27FC236}">
                    <a16:creationId xmlns:a16="http://schemas.microsoft.com/office/drawing/2014/main" id="{D719C960-DD4E-4766-89AE-F5C6854948B0}"/>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5" name="Rectángulo 43">
                <a:extLst>
                  <a:ext uri="{FF2B5EF4-FFF2-40B4-BE49-F238E27FC236}">
                    <a16:creationId xmlns:a16="http://schemas.microsoft.com/office/drawing/2014/main" id="{C7E91EE3-C820-4B4B-9339-8905622366B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6" name="Rectángulo 43">
                <a:extLst>
                  <a:ext uri="{FF2B5EF4-FFF2-40B4-BE49-F238E27FC236}">
                    <a16:creationId xmlns:a16="http://schemas.microsoft.com/office/drawing/2014/main" id="{A191B8E2-F92A-460C-B904-E5128324715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7" name="Straight Connector 95">
                <a:extLst>
                  <a:ext uri="{FF2B5EF4-FFF2-40B4-BE49-F238E27FC236}">
                    <a16:creationId xmlns:a16="http://schemas.microsoft.com/office/drawing/2014/main" id="{65ED28D9-661C-4D52-94AD-EBD3EC88D03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8" name="Straight Connector 96">
                <a:extLst>
                  <a:ext uri="{FF2B5EF4-FFF2-40B4-BE49-F238E27FC236}">
                    <a16:creationId xmlns:a16="http://schemas.microsoft.com/office/drawing/2014/main" id="{992A42A7-DADB-4F43-BA37-BA2B298F24C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9" name="Straight Connector 97">
                <a:extLst>
                  <a:ext uri="{FF2B5EF4-FFF2-40B4-BE49-F238E27FC236}">
                    <a16:creationId xmlns:a16="http://schemas.microsoft.com/office/drawing/2014/main" id="{30FFB6A7-990D-4E66-B264-EC52B4E24401}"/>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8">
                <a:extLst>
                  <a:ext uri="{FF2B5EF4-FFF2-40B4-BE49-F238E27FC236}">
                    <a16:creationId xmlns:a16="http://schemas.microsoft.com/office/drawing/2014/main" id="{48F8271C-D350-40DA-A017-8660154E547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1" name="Straight Connector 99">
                <a:extLst>
                  <a:ext uri="{FF2B5EF4-FFF2-40B4-BE49-F238E27FC236}">
                    <a16:creationId xmlns:a16="http://schemas.microsoft.com/office/drawing/2014/main" id="{AF4EC77B-F0B9-45A1-A645-5E7F74C0831E}"/>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0">
                <a:extLst>
                  <a:ext uri="{FF2B5EF4-FFF2-40B4-BE49-F238E27FC236}">
                    <a16:creationId xmlns:a16="http://schemas.microsoft.com/office/drawing/2014/main" id="{094B9913-62F6-4FB1-8FCF-B4CCCAF30A6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4" name="Group 101">
              <a:extLst>
                <a:ext uri="{FF2B5EF4-FFF2-40B4-BE49-F238E27FC236}">
                  <a16:creationId xmlns:a16="http://schemas.microsoft.com/office/drawing/2014/main" id="{9003F18A-64E0-4773-95C6-A76CA8D68442}"/>
                </a:ext>
              </a:extLst>
            </p:cNvPr>
            <p:cNvGrpSpPr/>
            <p:nvPr/>
          </p:nvGrpSpPr>
          <p:grpSpPr>
            <a:xfrm flipV="1">
              <a:off x="-7249" y="5414773"/>
              <a:ext cx="1455279" cy="1469292"/>
              <a:chOff x="-6822" y="-7327"/>
              <a:chExt cx="2830409" cy="2830942"/>
            </a:xfrm>
          </p:grpSpPr>
          <p:sp>
            <p:nvSpPr>
              <p:cNvPr id="55" name="Rectángulo 7">
                <a:extLst>
                  <a:ext uri="{FF2B5EF4-FFF2-40B4-BE49-F238E27FC236}">
                    <a16:creationId xmlns:a16="http://schemas.microsoft.com/office/drawing/2014/main" id="{A924022B-D228-4989-9586-01A013B00FA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6" name="Rectángulo 43">
                <a:extLst>
                  <a:ext uri="{FF2B5EF4-FFF2-40B4-BE49-F238E27FC236}">
                    <a16:creationId xmlns:a16="http://schemas.microsoft.com/office/drawing/2014/main" id="{4B7705D3-3CFB-4A19-9D0C-3FC22A965E7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7" name="Rectángulo 43">
                <a:extLst>
                  <a:ext uri="{FF2B5EF4-FFF2-40B4-BE49-F238E27FC236}">
                    <a16:creationId xmlns:a16="http://schemas.microsoft.com/office/drawing/2014/main" id="{484982DC-1181-4B14-B24C-9028FE40072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58" name="Straight Connector 105">
                <a:extLst>
                  <a:ext uri="{FF2B5EF4-FFF2-40B4-BE49-F238E27FC236}">
                    <a16:creationId xmlns:a16="http://schemas.microsoft.com/office/drawing/2014/main" id="{FBEC676C-1F70-41E6-991F-587C657D4AD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59" name="Straight Connector 106">
                <a:extLst>
                  <a:ext uri="{FF2B5EF4-FFF2-40B4-BE49-F238E27FC236}">
                    <a16:creationId xmlns:a16="http://schemas.microsoft.com/office/drawing/2014/main" id="{126500A2-30BE-4468-822E-676C3DE9674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0" name="Straight Connector 107">
                <a:extLst>
                  <a:ext uri="{FF2B5EF4-FFF2-40B4-BE49-F238E27FC236}">
                    <a16:creationId xmlns:a16="http://schemas.microsoft.com/office/drawing/2014/main" id="{9B2B9AD5-E93B-403F-8C2A-CEA2195CE0B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108">
                <a:extLst>
                  <a:ext uri="{FF2B5EF4-FFF2-40B4-BE49-F238E27FC236}">
                    <a16:creationId xmlns:a16="http://schemas.microsoft.com/office/drawing/2014/main" id="{44259E64-5530-4EE9-A9A9-E66A1C85665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2" name="Straight Connector 109">
                <a:extLst>
                  <a:ext uri="{FF2B5EF4-FFF2-40B4-BE49-F238E27FC236}">
                    <a16:creationId xmlns:a16="http://schemas.microsoft.com/office/drawing/2014/main" id="{D5A16EB9-1BCB-4966-BED9-589A1C9D9B84}"/>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110">
                <a:extLst>
                  <a:ext uri="{FF2B5EF4-FFF2-40B4-BE49-F238E27FC236}">
                    <a16:creationId xmlns:a16="http://schemas.microsoft.com/office/drawing/2014/main" id="{F3E74C89-5143-493E-ABD3-8F070A15EF4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91" name="Grupo 90">
            <a:extLst>
              <a:ext uri="{FF2B5EF4-FFF2-40B4-BE49-F238E27FC236}">
                <a16:creationId xmlns:a16="http://schemas.microsoft.com/office/drawing/2014/main" id="{1D73C940-6234-4CFB-BA75-74B9A3DA4A7C}"/>
              </a:ext>
            </a:extLst>
          </p:cNvPr>
          <p:cNvGrpSpPr/>
          <p:nvPr/>
        </p:nvGrpSpPr>
        <p:grpSpPr>
          <a:xfrm>
            <a:off x="1158649" y="1781087"/>
            <a:ext cx="3557489" cy="3982735"/>
            <a:chOff x="1158649" y="1752059"/>
            <a:chExt cx="3557489" cy="3982735"/>
          </a:xfrm>
        </p:grpSpPr>
        <p:sp>
          <p:nvSpPr>
            <p:cNvPr id="92" name="Rectángulo 7">
              <a:extLst>
                <a:ext uri="{FF2B5EF4-FFF2-40B4-BE49-F238E27FC236}">
                  <a16:creationId xmlns:a16="http://schemas.microsoft.com/office/drawing/2014/main" id="{907BACDF-C1B9-4D0C-B11B-64EC0C0A201A}"/>
                </a:ext>
              </a:extLst>
            </p:cNvPr>
            <p:cNvSpPr/>
            <p:nvPr/>
          </p:nvSpPr>
          <p:spPr>
            <a:xfrm>
              <a:off x="1165234" y="17613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a:t>
              </a:r>
            </a:p>
          </p:txBody>
        </p:sp>
        <p:sp>
          <p:nvSpPr>
            <p:cNvPr id="93" name="Rectángulo 7">
              <a:extLst>
                <a:ext uri="{FF2B5EF4-FFF2-40B4-BE49-F238E27FC236}">
                  <a16:creationId xmlns:a16="http://schemas.microsoft.com/office/drawing/2014/main" id="{965E4685-5895-4A3B-8F07-1ECDFC688A96}"/>
                </a:ext>
              </a:extLst>
            </p:cNvPr>
            <p:cNvSpPr/>
            <p:nvPr/>
          </p:nvSpPr>
          <p:spPr>
            <a:xfrm flipH="1">
              <a:off x="1158649" y="2518917"/>
              <a:ext cx="457200" cy="457200"/>
            </a:xfrm>
            <a:prstGeom prst="rect">
              <a:avLst/>
            </a:prstGeom>
            <a:solidFill>
              <a:srgbClr val="D28B56"/>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2</a:t>
              </a:r>
            </a:p>
          </p:txBody>
        </p:sp>
        <p:sp>
          <p:nvSpPr>
            <p:cNvPr id="94" name="Rectángulo 7">
              <a:extLst>
                <a:ext uri="{FF2B5EF4-FFF2-40B4-BE49-F238E27FC236}">
                  <a16:creationId xmlns:a16="http://schemas.microsoft.com/office/drawing/2014/main" id="{9C99EECD-0EEB-496A-9FEB-9050BC777A54}"/>
                </a:ext>
              </a:extLst>
            </p:cNvPr>
            <p:cNvSpPr/>
            <p:nvPr/>
          </p:nvSpPr>
          <p:spPr>
            <a:xfrm rot="10800000" flipV="1">
              <a:off x="1165485" y="3409057"/>
              <a:ext cx="457200" cy="457200"/>
            </a:xfrm>
            <a:prstGeom prst="rect">
              <a:avLst/>
            </a:prstGeom>
            <a:solidFill>
              <a:srgbClr val="DAB11C"/>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3</a:t>
              </a:r>
            </a:p>
          </p:txBody>
        </p:sp>
        <p:sp>
          <p:nvSpPr>
            <p:cNvPr id="95" name="Rectángulo 7">
              <a:extLst>
                <a:ext uri="{FF2B5EF4-FFF2-40B4-BE49-F238E27FC236}">
                  <a16:creationId xmlns:a16="http://schemas.microsoft.com/office/drawing/2014/main" id="{1B48D3A7-ECD1-4FA8-B129-DCA77A275217}"/>
                </a:ext>
              </a:extLst>
            </p:cNvPr>
            <p:cNvSpPr/>
            <p:nvPr/>
          </p:nvSpPr>
          <p:spPr>
            <a:xfrm rot="10800000" flipH="1" flipV="1">
              <a:off x="1160086" y="4319966"/>
              <a:ext cx="457200" cy="457200"/>
            </a:xfrm>
            <a:prstGeom prst="rect">
              <a:avLst/>
            </a:prstGeom>
            <a:solidFill>
              <a:srgbClr val="468C8B"/>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4</a:t>
              </a:r>
            </a:p>
          </p:txBody>
        </p:sp>
        <p:sp>
          <p:nvSpPr>
            <p:cNvPr id="96" name="Rectángulo 7">
              <a:extLst>
                <a:ext uri="{FF2B5EF4-FFF2-40B4-BE49-F238E27FC236}">
                  <a16:creationId xmlns:a16="http://schemas.microsoft.com/office/drawing/2014/main" id="{3F75E5C9-71F3-446F-96DF-B860DDFADE27}"/>
                </a:ext>
              </a:extLst>
            </p:cNvPr>
            <p:cNvSpPr/>
            <p:nvPr/>
          </p:nvSpPr>
          <p:spPr>
            <a:xfrm rot="10800000" flipH="1" flipV="1">
              <a:off x="1165485" y="5277594"/>
              <a:ext cx="457200" cy="457200"/>
            </a:xfrm>
            <a:prstGeom prst="rect">
              <a:avLst/>
            </a:prstGeom>
            <a:solidFill>
              <a:srgbClr val="004D40"/>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5</a:t>
              </a:r>
            </a:p>
          </p:txBody>
        </p:sp>
        <p:sp>
          <p:nvSpPr>
            <p:cNvPr id="97" name="Rectángulo 7">
              <a:extLst>
                <a:ext uri="{FF2B5EF4-FFF2-40B4-BE49-F238E27FC236}">
                  <a16:creationId xmlns:a16="http://schemas.microsoft.com/office/drawing/2014/main" id="{37DDE3A6-5187-4308-A50B-8A250E18ACBE}"/>
                </a:ext>
              </a:extLst>
            </p:cNvPr>
            <p:cNvSpPr/>
            <p:nvPr/>
          </p:nvSpPr>
          <p:spPr>
            <a:xfrm>
              <a:off x="1784721" y="1752059"/>
              <a:ext cx="2894009" cy="457200"/>
            </a:xfrm>
            <a:prstGeom prst="rect">
              <a:avLst/>
            </a:prstGeom>
            <a:gradFill>
              <a:gsLst>
                <a:gs pos="0">
                  <a:srgbClr val="F7F7F7"/>
                </a:gs>
                <a:gs pos="100000">
                  <a:schemeClr val="bg1">
                    <a:lumMod val="95000"/>
                  </a:schemeClr>
                </a:gs>
              </a:gsLst>
              <a:lin ang="5400000" scaled="1"/>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pt-PT"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Introduction</a:t>
              </a:r>
            </a:p>
          </p:txBody>
        </p:sp>
        <p:sp>
          <p:nvSpPr>
            <p:cNvPr id="98" name="Rectángulo 7">
              <a:extLst>
                <a:ext uri="{FF2B5EF4-FFF2-40B4-BE49-F238E27FC236}">
                  <a16:creationId xmlns:a16="http://schemas.microsoft.com/office/drawing/2014/main" id="{9FB08F54-4F2F-4E5A-9B58-0656873D938F}"/>
                </a:ext>
              </a:extLst>
            </p:cNvPr>
            <p:cNvSpPr/>
            <p:nvPr/>
          </p:nvSpPr>
          <p:spPr>
            <a:xfrm>
              <a:off x="1789501" y="25189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r>
                <a:rPr lang="pt-PT"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Warm-up Speaking Practice</a:t>
              </a:r>
            </a:p>
          </p:txBody>
        </p:sp>
        <p:sp>
          <p:nvSpPr>
            <p:cNvPr id="99" name="Rectángulo 7">
              <a:extLst>
                <a:ext uri="{FF2B5EF4-FFF2-40B4-BE49-F238E27FC236}">
                  <a16:creationId xmlns:a16="http://schemas.microsoft.com/office/drawing/2014/main" id="{33D0BBA0-EF67-48C5-B141-411FE2FB10B7}"/>
                </a:ext>
              </a:extLst>
            </p:cNvPr>
            <p:cNvSpPr/>
            <p:nvPr/>
          </p:nvSpPr>
          <p:spPr>
            <a:xfrm>
              <a:off x="1784721" y="34090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r>
                <a:rPr lang="pt-PT"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Food Vocabulary</a:t>
              </a:r>
            </a:p>
          </p:txBody>
        </p:sp>
        <p:sp>
          <p:nvSpPr>
            <p:cNvPr id="100" name="Rectángulo 7">
              <a:extLst>
                <a:ext uri="{FF2B5EF4-FFF2-40B4-BE49-F238E27FC236}">
                  <a16:creationId xmlns:a16="http://schemas.microsoft.com/office/drawing/2014/main" id="{D829B74A-1633-4ABB-BDDE-086FAFDF53C2}"/>
                </a:ext>
              </a:extLst>
            </p:cNvPr>
            <p:cNvSpPr/>
            <p:nvPr/>
          </p:nvSpPr>
          <p:spPr>
            <a:xfrm>
              <a:off x="1784720" y="43199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r>
                <a:rPr lang="pt-PT"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Idioms and Figurative Meaning</a:t>
              </a:r>
            </a:p>
          </p:txBody>
        </p:sp>
        <p:sp>
          <p:nvSpPr>
            <p:cNvPr id="101" name="Rectángulo 7">
              <a:extLst>
                <a:ext uri="{FF2B5EF4-FFF2-40B4-BE49-F238E27FC236}">
                  <a16:creationId xmlns:a16="http://schemas.microsoft.com/office/drawing/2014/main" id="{1A0B9526-4C25-43F9-B6EF-32A0AED80005}"/>
                </a:ext>
              </a:extLst>
            </p:cNvPr>
            <p:cNvSpPr/>
            <p:nvPr/>
          </p:nvSpPr>
          <p:spPr>
            <a:xfrm>
              <a:off x="1822129" y="52756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r>
                <a:rPr lang="en-US"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Food Idioms</a:t>
              </a:r>
            </a:p>
          </p:txBody>
        </p:sp>
      </p:grpSp>
      <p:grpSp>
        <p:nvGrpSpPr>
          <p:cNvPr id="102" name="Grupo 101">
            <a:extLst>
              <a:ext uri="{FF2B5EF4-FFF2-40B4-BE49-F238E27FC236}">
                <a16:creationId xmlns:a16="http://schemas.microsoft.com/office/drawing/2014/main" id="{4F23A93D-BE8F-4807-B6F2-28A5B633D3F8}"/>
              </a:ext>
            </a:extLst>
          </p:cNvPr>
          <p:cNvGrpSpPr/>
          <p:nvPr/>
        </p:nvGrpSpPr>
        <p:grpSpPr>
          <a:xfrm>
            <a:off x="5183026" y="1774648"/>
            <a:ext cx="3557489" cy="3982735"/>
            <a:chOff x="1311049" y="1904459"/>
            <a:chExt cx="3557489" cy="3982735"/>
          </a:xfrm>
        </p:grpSpPr>
        <p:sp>
          <p:nvSpPr>
            <p:cNvPr id="103" name="Rectángulo 7">
              <a:extLst>
                <a:ext uri="{FF2B5EF4-FFF2-40B4-BE49-F238E27FC236}">
                  <a16:creationId xmlns:a16="http://schemas.microsoft.com/office/drawing/2014/main" id="{84034C0A-1C75-454B-A6AF-D85E77F1FC7F}"/>
                </a:ext>
              </a:extLst>
            </p:cNvPr>
            <p:cNvSpPr/>
            <p:nvPr/>
          </p:nvSpPr>
          <p:spPr>
            <a:xfrm>
              <a:off x="1317634" y="1913722"/>
              <a:ext cx="457200" cy="457200"/>
            </a:xfrm>
            <a:prstGeom prst="rect">
              <a:avLst/>
            </a:prstGeom>
            <a:solidFill>
              <a:srgbClr val="552D8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6</a:t>
              </a:r>
            </a:p>
          </p:txBody>
        </p:sp>
        <p:sp>
          <p:nvSpPr>
            <p:cNvPr id="104" name="Rectángulo 7">
              <a:extLst>
                <a:ext uri="{FF2B5EF4-FFF2-40B4-BE49-F238E27FC236}">
                  <a16:creationId xmlns:a16="http://schemas.microsoft.com/office/drawing/2014/main" id="{94C12D97-DB86-45BF-B63B-34628FF9888C}"/>
                </a:ext>
              </a:extLst>
            </p:cNvPr>
            <p:cNvSpPr/>
            <p:nvPr/>
          </p:nvSpPr>
          <p:spPr>
            <a:xfrm flipH="1">
              <a:off x="1311049" y="2671317"/>
              <a:ext cx="457200" cy="457200"/>
            </a:xfrm>
            <a:prstGeom prst="rect">
              <a:avLst/>
            </a:prstGeom>
            <a:solidFill>
              <a:srgbClr val="D28B56"/>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00" dirty="0">
                  <a:latin typeface="Segoe UI Semibold" panose="020B0702040204020203" pitchFamily="34" charset="0"/>
                  <a:cs typeface="Segoe UI Semibold" panose="020B0702040204020203" pitchFamily="34" charset="0"/>
                </a:rPr>
                <a:t>7</a:t>
              </a:r>
            </a:p>
          </p:txBody>
        </p:sp>
        <p:sp>
          <p:nvSpPr>
            <p:cNvPr id="105" name="Rectángulo 7">
              <a:extLst>
                <a:ext uri="{FF2B5EF4-FFF2-40B4-BE49-F238E27FC236}">
                  <a16:creationId xmlns:a16="http://schemas.microsoft.com/office/drawing/2014/main" id="{0891065F-1DB5-423E-89CB-502E14A464D6}"/>
                </a:ext>
              </a:extLst>
            </p:cNvPr>
            <p:cNvSpPr/>
            <p:nvPr/>
          </p:nvSpPr>
          <p:spPr>
            <a:xfrm rot="10800000" flipV="1">
              <a:off x="1317885" y="3561457"/>
              <a:ext cx="457200" cy="457200"/>
            </a:xfrm>
            <a:prstGeom prst="rect">
              <a:avLst/>
            </a:prstGeom>
            <a:solidFill>
              <a:srgbClr val="DAB11C"/>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8</a:t>
              </a:r>
            </a:p>
          </p:txBody>
        </p:sp>
        <p:sp>
          <p:nvSpPr>
            <p:cNvPr id="106" name="Rectángulo 7">
              <a:extLst>
                <a:ext uri="{FF2B5EF4-FFF2-40B4-BE49-F238E27FC236}">
                  <a16:creationId xmlns:a16="http://schemas.microsoft.com/office/drawing/2014/main" id="{06560FAE-0214-4934-AB54-83269D17C8CB}"/>
                </a:ext>
              </a:extLst>
            </p:cNvPr>
            <p:cNvSpPr/>
            <p:nvPr/>
          </p:nvSpPr>
          <p:spPr>
            <a:xfrm rot="10800000" flipH="1" flipV="1">
              <a:off x="1312486" y="4472366"/>
              <a:ext cx="457200" cy="457200"/>
            </a:xfrm>
            <a:prstGeom prst="rect">
              <a:avLst/>
            </a:prstGeom>
            <a:solidFill>
              <a:srgbClr val="468C8B"/>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463" dirty="0">
                  <a:latin typeface="Segoe UI Semibold" panose="020B0702040204020203" pitchFamily="34" charset="0"/>
                  <a:cs typeface="Segoe UI Semibold" panose="020B0702040204020203" pitchFamily="34" charset="0"/>
                </a:rPr>
                <a:t>9</a:t>
              </a:r>
            </a:p>
          </p:txBody>
        </p:sp>
        <p:sp>
          <p:nvSpPr>
            <p:cNvPr id="107" name="Rectángulo 7">
              <a:extLst>
                <a:ext uri="{FF2B5EF4-FFF2-40B4-BE49-F238E27FC236}">
                  <a16:creationId xmlns:a16="http://schemas.microsoft.com/office/drawing/2014/main" id="{69DA9793-1A05-4860-AEF3-10B201381005}"/>
                </a:ext>
              </a:extLst>
            </p:cNvPr>
            <p:cNvSpPr/>
            <p:nvPr/>
          </p:nvSpPr>
          <p:spPr>
            <a:xfrm rot="10800000" flipH="1" flipV="1">
              <a:off x="1317885" y="5429994"/>
              <a:ext cx="457200" cy="457200"/>
            </a:xfrm>
            <a:prstGeom prst="rect">
              <a:avLst/>
            </a:prstGeom>
            <a:solidFill>
              <a:srgbClr val="004D40"/>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s-MX" sz="1500" dirty="0">
                  <a:latin typeface="Segoe UI Semibold" panose="020B0702040204020203" pitchFamily="34" charset="0"/>
                  <a:cs typeface="Segoe UI Semibold" panose="020B0702040204020203" pitchFamily="34" charset="0"/>
                </a:rPr>
                <a:t>10</a:t>
              </a:r>
            </a:p>
          </p:txBody>
        </p:sp>
        <p:sp>
          <p:nvSpPr>
            <p:cNvPr id="108" name="Rectángulo 7">
              <a:extLst>
                <a:ext uri="{FF2B5EF4-FFF2-40B4-BE49-F238E27FC236}">
                  <a16:creationId xmlns:a16="http://schemas.microsoft.com/office/drawing/2014/main" id="{1534DF75-729E-42B2-B7A2-E5D05DAA778D}"/>
                </a:ext>
              </a:extLst>
            </p:cNvPr>
            <p:cNvSpPr/>
            <p:nvPr/>
          </p:nvSpPr>
          <p:spPr>
            <a:xfrm>
              <a:off x="1937121" y="1904459"/>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r>
                <a:rPr lang="pt-PT"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Fill in the Blanks</a:t>
              </a:r>
            </a:p>
          </p:txBody>
        </p:sp>
        <p:sp>
          <p:nvSpPr>
            <p:cNvPr id="109" name="Rectángulo 7">
              <a:extLst>
                <a:ext uri="{FF2B5EF4-FFF2-40B4-BE49-F238E27FC236}">
                  <a16:creationId xmlns:a16="http://schemas.microsoft.com/office/drawing/2014/main" id="{9C672AD2-35AB-4D9C-AE1B-437E077C0F1F}"/>
                </a:ext>
              </a:extLst>
            </p:cNvPr>
            <p:cNvSpPr/>
            <p:nvPr/>
          </p:nvSpPr>
          <p:spPr>
            <a:xfrm>
              <a:off x="1941901" y="267131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r>
                <a:rPr lang="pt-PT"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Countable or Uncountable?</a:t>
              </a:r>
            </a:p>
          </p:txBody>
        </p:sp>
        <p:sp>
          <p:nvSpPr>
            <p:cNvPr id="110" name="Rectángulo 7">
              <a:extLst>
                <a:ext uri="{FF2B5EF4-FFF2-40B4-BE49-F238E27FC236}">
                  <a16:creationId xmlns:a16="http://schemas.microsoft.com/office/drawing/2014/main" id="{8E76A0DA-6F35-441C-BF8F-72CEE9D686CE}"/>
                </a:ext>
              </a:extLst>
            </p:cNvPr>
            <p:cNvSpPr/>
            <p:nvPr/>
          </p:nvSpPr>
          <p:spPr>
            <a:xfrm>
              <a:off x="1937121" y="3561457"/>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r>
                <a:rPr lang="en-US"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Placing an Order</a:t>
              </a:r>
            </a:p>
          </p:txBody>
        </p:sp>
        <p:sp>
          <p:nvSpPr>
            <p:cNvPr id="111" name="Rectángulo 7">
              <a:extLst>
                <a:ext uri="{FF2B5EF4-FFF2-40B4-BE49-F238E27FC236}">
                  <a16:creationId xmlns:a16="http://schemas.microsoft.com/office/drawing/2014/main" id="{5AF22C90-26BF-424A-B05C-0635401BB6A8}"/>
                </a:ext>
              </a:extLst>
            </p:cNvPr>
            <p:cNvSpPr/>
            <p:nvPr/>
          </p:nvSpPr>
          <p:spPr>
            <a:xfrm>
              <a:off x="1937120" y="4472366"/>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Conversation Club</a:t>
              </a:r>
            </a:p>
          </p:txBody>
        </p:sp>
        <p:sp>
          <p:nvSpPr>
            <p:cNvPr id="112" name="Rectángulo 7">
              <a:extLst>
                <a:ext uri="{FF2B5EF4-FFF2-40B4-BE49-F238E27FC236}">
                  <a16:creationId xmlns:a16="http://schemas.microsoft.com/office/drawing/2014/main" id="{8B380575-A3D8-4585-AB59-6E1A59A9102E}"/>
                </a:ext>
              </a:extLst>
            </p:cNvPr>
            <p:cNvSpPr/>
            <p:nvPr/>
          </p:nvSpPr>
          <p:spPr>
            <a:xfrm>
              <a:off x="1974529" y="5428015"/>
              <a:ext cx="2894009" cy="457200"/>
            </a:xfrm>
            <a:prstGeom prst="rect">
              <a:avLst/>
            </a:prstGeom>
            <a:gradFill>
              <a:gsLst>
                <a:gs pos="0">
                  <a:srgbClr val="F7F7F7"/>
                </a:gs>
                <a:gs pos="100000">
                  <a:schemeClr val="bg1">
                    <a:lumMod val="95000"/>
                  </a:schemeClr>
                </a:gs>
              </a:gsLst>
            </a:gra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r>
                <a:rPr lang="en-US" sz="1500" b="0" dirty="0">
                  <a:solidFill>
                    <a:schemeClr val="tx1">
                      <a:lumMod val="75000"/>
                      <a:lumOff val="25000"/>
                    </a:schemeClr>
                  </a:solidFill>
                  <a:latin typeface="Segoe UI" panose="020B0502040204020203" pitchFamily="34" charset="0"/>
                  <a:ea typeface="Calibri" panose="020F0502020204030204" pitchFamily="34" charset="0"/>
                  <a:cs typeface="Segoe UI" panose="020B0502040204020203" pitchFamily="34" charset="0"/>
                </a:rPr>
                <a:t>What have I learnt today? …</a:t>
              </a:r>
            </a:p>
          </p:txBody>
        </p:sp>
      </p:grpSp>
      <p:sp>
        <p:nvSpPr>
          <p:cNvPr id="113" name="Marcador de contenido 2">
            <a:extLst>
              <a:ext uri="{FF2B5EF4-FFF2-40B4-BE49-F238E27FC236}">
                <a16:creationId xmlns:a16="http://schemas.microsoft.com/office/drawing/2014/main" id="{1903D246-CC84-4591-92D5-D74699A24C5C}"/>
              </a:ext>
            </a:extLst>
          </p:cNvPr>
          <p:cNvSpPr txBox="1">
            <a:spLocks/>
          </p:cNvSpPr>
          <p:nvPr/>
        </p:nvSpPr>
        <p:spPr>
          <a:xfrm>
            <a:off x="1050940" y="1022568"/>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Index / Índice. </a:t>
            </a:r>
            <a:r>
              <a:rPr lang="es-MX" sz="3200" b="0" dirty="0">
                <a:solidFill>
                  <a:srgbClr val="552D81"/>
                </a:solidFill>
                <a:latin typeface="Segoe UI" panose="020B0502040204020203" pitchFamily="34" charset="0"/>
                <a:cs typeface="Segoe UI" panose="020B0502040204020203" pitchFamily="34" charset="0"/>
              </a:rPr>
              <a:t>“Like Water for Chocolate”</a:t>
            </a:r>
            <a:endParaRPr lang="es-MX" sz="3600" b="0" dirty="0">
              <a:solidFill>
                <a:srgbClr val="552D81"/>
              </a:solidFill>
              <a:latin typeface="Segoe UI" panose="020B0502040204020203" pitchFamily="34" charset="0"/>
              <a:cs typeface="Segoe UI" panose="020B0502040204020203" pitchFamily="34" charset="0"/>
            </a:endParaRPr>
          </a:p>
        </p:txBody>
      </p:sp>
      <p:grpSp>
        <p:nvGrpSpPr>
          <p:cNvPr id="4" name="Grupo 3">
            <a:extLst>
              <a:ext uri="{FF2B5EF4-FFF2-40B4-BE49-F238E27FC236}">
                <a16:creationId xmlns:a16="http://schemas.microsoft.com/office/drawing/2014/main" id="{0A1E6C88-5F51-4F13-B72E-065F21EF18FA}"/>
              </a:ext>
            </a:extLst>
          </p:cNvPr>
          <p:cNvGrpSpPr/>
          <p:nvPr/>
        </p:nvGrpSpPr>
        <p:grpSpPr>
          <a:xfrm>
            <a:off x="919935" y="17956"/>
            <a:ext cx="8983548" cy="6899092"/>
            <a:chOff x="919935" y="17956"/>
            <a:chExt cx="8983548" cy="6899092"/>
          </a:xfrm>
        </p:grpSpPr>
        <p:pic>
          <p:nvPicPr>
            <p:cNvPr id="114" name="Imagen 113">
              <a:extLst>
                <a:ext uri="{FF2B5EF4-FFF2-40B4-BE49-F238E27FC236}">
                  <a16:creationId xmlns:a16="http://schemas.microsoft.com/office/drawing/2014/main" id="{DC1C0493-63C3-4B10-AF73-F5B9F97DFA18}"/>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sp>
          <p:nvSpPr>
            <p:cNvPr id="115"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16" name="Picture 77" descr="Imagen relacionada">
              <a:extLst>
                <a:ext uri="{FF2B5EF4-FFF2-40B4-BE49-F238E27FC236}">
                  <a16:creationId xmlns:a16="http://schemas.microsoft.com/office/drawing/2014/main" id="{3F83B26E-D5BD-4447-82C7-E7AB8C18A62C}"/>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2">
              <a:extLst>
                <a:ext uri="{FF2B5EF4-FFF2-40B4-BE49-F238E27FC236}">
                  <a16:creationId xmlns:a16="http://schemas.microsoft.com/office/drawing/2014/main" id="{9BFCCB87-6965-4F52-8765-9A7F198E0F5A}"/>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18"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27652" name="Picture 4" descr="Resultado de imagen para supermercado exhibicion de producto"/>
          <p:cNvPicPr>
            <a:picLocks noChangeAspect="1" noChangeArrowheads="1"/>
          </p:cNvPicPr>
          <p:nvPr/>
        </p:nvPicPr>
        <p:blipFill rotWithShape="1">
          <a:blip r:embed="rId7">
            <a:extLst>
              <a:ext uri="{28A0092B-C50C-407E-A947-70E740481C1C}">
                <a14:useLocalDpi xmlns:a14="http://schemas.microsoft.com/office/drawing/2010/main" val="0"/>
              </a:ext>
            </a:extLst>
          </a:blip>
          <a:srcRect l="4530" t="21197" r="21772" b="21902"/>
          <a:stretch/>
        </p:blipFill>
        <p:spPr bwMode="auto">
          <a:xfrm>
            <a:off x="2813470" y="2236304"/>
            <a:ext cx="6023112" cy="3600000"/>
          </a:xfrm>
          <a:prstGeom prst="rect">
            <a:avLst/>
          </a:prstGeom>
          <a:noFill/>
          <a:extLst>
            <a:ext uri="{909E8E84-426E-40DD-AFC4-6F175D3DCCD1}">
              <a14:hiddenFill xmlns:a14="http://schemas.microsoft.com/office/drawing/2010/main">
                <a:solidFill>
                  <a:srgbClr val="FFFFFF"/>
                </a:solidFill>
              </a14:hiddenFill>
            </a:ext>
          </a:extLst>
        </p:spPr>
      </p:pic>
      <p:sp>
        <p:nvSpPr>
          <p:cNvPr id="56" name="Rectángulo 55">
            <a:extLst>
              <a:ext uri="{FF2B5EF4-FFF2-40B4-BE49-F238E27FC236}">
                <a16:creationId xmlns:a16="http://schemas.microsoft.com/office/drawing/2014/main" id="{25397310-1DB1-484A-A1A6-960524AAC12F}"/>
              </a:ext>
            </a:extLst>
          </p:cNvPr>
          <p:cNvSpPr/>
          <p:nvPr/>
        </p:nvSpPr>
        <p:spPr>
          <a:xfrm>
            <a:off x="1071869" y="1693468"/>
            <a:ext cx="4756053" cy="4401205"/>
          </a:xfrm>
          <a:prstGeom prst="rect">
            <a:avLst/>
          </a:prstGeom>
        </p:spPr>
        <p:txBody>
          <a:bodyPr wrap="square">
            <a:spAutoFit/>
          </a:bodyPr>
          <a:lstStyle/>
          <a:p>
            <a:pPr algn="l"/>
            <a:endParaRPr lang="en-US" sz="14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endParaRPr lang="en-US" sz="14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endParaRPr lang="en-GB" sz="14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dirty="0">
                <a:solidFill>
                  <a:srgbClr val="4C2873"/>
                </a:solidFill>
                <a:latin typeface="Segoe Script" panose="030B0504020000000003" pitchFamily="66" charset="0"/>
                <a:cs typeface="Segoe UI Semibold" panose="020B0702040204020203" pitchFamily="34" charset="0"/>
              </a:rPr>
              <a:t>furniture </a:t>
            </a:r>
          </a:p>
          <a:p>
            <a:pPr algn="l"/>
            <a:r>
              <a:rPr lang="en-GB" sz="1700" dirty="0">
                <a:solidFill>
                  <a:srgbClr val="BF8152"/>
                </a:solidFill>
                <a:latin typeface="Segoe Script" panose="030B0504020000000003" pitchFamily="66" charset="0"/>
                <a:cs typeface="Segoe UI Semibold" panose="020B0702040204020203" pitchFamily="34" charset="0"/>
              </a:rPr>
              <a:t>garbage </a:t>
            </a:r>
          </a:p>
          <a:p>
            <a:pPr algn="l"/>
            <a:r>
              <a:rPr lang="en-GB" sz="1700" dirty="0">
                <a:solidFill>
                  <a:srgbClr val="C4A226"/>
                </a:solidFill>
                <a:latin typeface="Segoe Script" panose="030B0504020000000003" pitchFamily="66" charset="0"/>
                <a:cs typeface="Segoe UI Semibold" panose="020B0702040204020203" pitchFamily="34" charset="0"/>
              </a:rPr>
              <a:t>information </a:t>
            </a:r>
          </a:p>
          <a:p>
            <a:pPr algn="l"/>
            <a:r>
              <a:rPr lang="en-GB" sz="1700" dirty="0">
                <a:solidFill>
                  <a:srgbClr val="327A79"/>
                </a:solidFill>
                <a:latin typeface="Segoe Script" panose="030B0504020000000003" pitchFamily="66" charset="0"/>
                <a:cs typeface="Segoe UI Semibold" panose="020B0702040204020203" pitchFamily="34" charset="0"/>
              </a:rPr>
              <a:t>knowledge </a:t>
            </a:r>
          </a:p>
          <a:p>
            <a:pPr algn="l"/>
            <a:r>
              <a:rPr lang="en-GB" sz="1700" dirty="0">
                <a:solidFill>
                  <a:srgbClr val="004D40"/>
                </a:solidFill>
                <a:latin typeface="Segoe Script" panose="030B0504020000000003" pitchFamily="66" charset="0"/>
                <a:cs typeface="Segoe UI Semibold" panose="020B0702040204020203" pitchFamily="34" charset="0"/>
              </a:rPr>
              <a:t>money </a:t>
            </a:r>
          </a:p>
          <a:p>
            <a:pPr algn="l"/>
            <a:r>
              <a:rPr lang="en-GB" sz="1700" dirty="0">
                <a:solidFill>
                  <a:srgbClr val="4C2873"/>
                </a:solidFill>
                <a:latin typeface="Segoe Script" panose="030B0504020000000003" pitchFamily="66" charset="0"/>
                <a:cs typeface="Segoe UI Semibold" panose="020B0702040204020203" pitchFamily="34" charset="0"/>
              </a:rPr>
              <a:t>news </a:t>
            </a:r>
          </a:p>
          <a:p>
            <a:pPr algn="l"/>
            <a:r>
              <a:rPr lang="en-GB" sz="1700" dirty="0">
                <a:solidFill>
                  <a:srgbClr val="BF8152"/>
                </a:solidFill>
                <a:latin typeface="Segoe Script" panose="030B0504020000000003" pitchFamily="66" charset="0"/>
                <a:cs typeface="Segoe UI Semibold" panose="020B0702040204020203" pitchFamily="34" charset="0"/>
              </a:rPr>
              <a:t>progress </a:t>
            </a:r>
          </a:p>
          <a:p>
            <a:pPr algn="l"/>
            <a:r>
              <a:rPr lang="en-GB" sz="1700" dirty="0">
                <a:solidFill>
                  <a:srgbClr val="C4A226"/>
                </a:solidFill>
                <a:latin typeface="Segoe Script" panose="030B0504020000000003" pitchFamily="66" charset="0"/>
                <a:cs typeface="Segoe UI Semibold" panose="020B0702040204020203" pitchFamily="34" charset="0"/>
              </a:rPr>
              <a:t>research </a:t>
            </a:r>
          </a:p>
          <a:p>
            <a:pPr algn="l"/>
            <a:r>
              <a:rPr lang="en-GB" sz="1700" dirty="0">
                <a:solidFill>
                  <a:srgbClr val="327A79"/>
                </a:solidFill>
                <a:latin typeface="Segoe Script" panose="030B0504020000000003" pitchFamily="66" charset="0"/>
                <a:cs typeface="Segoe UI Semibold" panose="020B0702040204020203" pitchFamily="34" charset="0"/>
              </a:rPr>
              <a:t>travel </a:t>
            </a:r>
          </a:p>
          <a:p>
            <a:pPr algn="l"/>
            <a:r>
              <a:rPr lang="en-GB" sz="1700" dirty="0">
                <a:solidFill>
                  <a:srgbClr val="004D40"/>
                </a:solidFill>
                <a:latin typeface="Segoe Script" panose="030B0504020000000003" pitchFamily="66" charset="0"/>
                <a:cs typeface="Segoe UI Semibold" panose="020B0702040204020203" pitchFamily="34" charset="0"/>
              </a:rPr>
              <a:t>work </a:t>
            </a:r>
          </a:p>
          <a:p>
            <a:pPr algn="l"/>
            <a:r>
              <a:rPr lang="en-GB" sz="1700" dirty="0">
                <a:solidFill>
                  <a:srgbClr val="4C2873"/>
                </a:solidFill>
                <a:latin typeface="Segoe Script" panose="030B0504020000000003" pitchFamily="66" charset="0"/>
                <a:cs typeface="Segoe UI Semibold" panose="020B0702040204020203" pitchFamily="34" charset="0"/>
              </a:rPr>
              <a:t>accommodation </a:t>
            </a:r>
          </a:p>
          <a:p>
            <a:pPr algn="l"/>
            <a:r>
              <a:rPr lang="en-GB" sz="1700" dirty="0">
                <a:solidFill>
                  <a:srgbClr val="BF8152"/>
                </a:solidFill>
                <a:latin typeface="Segoe Script" panose="030B0504020000000003" pitchFamily="66" charset="0"/>
                <a:cs typeface="Segoe UI Semibold" panose="020B0702040204020203" pitchFamily="34" charset="0"/>
              </a:rPr>
              <a:t>advice </a:t>
            </a:r>
          </a:p>
          <a:p>
            <a:pPr algn="l"/>
            <a:r>
              <a:rPr lang="en-GB" sz="1700" dirty="0">
                <a:solidFill>
                  <a:srgbClr val="C4A226"/>
                </a:solidFill>
                <a:latin typeface="Segoe Script" panose="030B0504020000000003" pitchFamily="66" charset="0"/>
                <a:cs typeface="Segoe UI Semibold" panose="020B0702040204020203" pitchFamily="34" charset="0"/>
              </a:rPr>
              <a:t>equipment</a:t>
            </a:r>
            <a:endParaRPr lang="en-US" sz="1700" dirty="0">
              <a:solidFill>
                <a:srgbClr val="C4A226"/>
              </a:solidFill>
              <a:latin typeface="Segoe Script" panose="030B0504020000000003" pitchFamily="66" charset="0"/>
              <a:cs typeface="Segoe UI Semibold" panose="020B0702040204020203" pitchFamily="34" charset="0"/>
            </a:endParaRP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61" name="Rectángulo 60">
            <a:extLst>
              <a:ext uri="{FF2B5EF4-FFF2-40B4-BE49-F238E27FC236}">
                <a16:creationId xmlns:a16="http://schemas.microsoft.com/office/drawing/2014/main" id="{25397310-1DB1-484A-A1A6-960524AAC12F}"/>
              </a:ext>
            </a:extLst>
          </p:cNvPr>
          <p:cNvSpPr/>
          <p:nvPr/>
        </p:nvSpPr>
        <p:spPr>
          <a:xfrm>
            <a:off x="1080408" y="1737579"/>
            <a:ext cx="8630122" cy="615553"/>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Here is a list of some of the most common, easy to confuse uncountable nouns:</a:t>
            </a: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62"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8100644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25397310-1DB1-484A-A1A6-960524AAC12F}"/>
              </a:ext>
            </a:extLst>
          </p:cNvPr>
          <p:cNvSpPr/>
          <p:nvPr/>
        </p:nvSpPr>
        <p:spPr>
          <a:xfrm>
            <a:off x="4237472" y="1733224"/>
            <a:ext cx="4756053" cy="4539704"/>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Obviously, uncountable nouns (especially different types of food) have forms that express plural concepts. </a:t>
            </a:r>
            <a:r>
              <a:rPr lang="en-GB" sz="1700" b="0" dirty="0">
                <a:solidFill>
                  <a:schemeClr val="tx1">
                    <a:lumMod val="85000"/>
                    <a:lumOff val="15000"/>
                  </a:schemeClr>
                </a:solidFill>
                <a:latin typeface="Segoe UI" panose="020B0502040204020203" pitchFamily="34" charset="0"/>
                <a:cs typeface="Segoe UI" panose="020B0502040204020203" pitchFamily="34" charset="0"/>
              </a:rPr>
              <a:t>These measurements or containers are countable: </a:t>
            </a: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dirty="0">
                <a:solidFill>
                  <a:srgbClr val="4C2873"/>
                </a:solidFill>
                <a:latin typeface="Segoe Script" panose="030B0504020000000003" pitchFamily="66" charset="0"/>
                <a:cs typeface="Segoe UI Semibold" panose="020B0702040204020203" pitchFamily="34" charset="0"/>
              </a:rPr>
              <a:t>water - a glass of water </a:t>
            </a:r>
          </a:p>
          <a:p>
            <a:pPr algn="l"/>
            <a:r>
              <a:rPr lang="en-GB" sz="1700" dirty="0">
                <a:solidFill>
                  <a:srgbClr val="BF8152"/>
                </a:solidFill>
                <a:latin typeface="Segoe Script" panose="030B0504020000000003" pitchFamily="66" charset="0"/>
                <a:cs typeface="Segoe UI Semibold" panose="020B0702040204020203" pitchFamily="34" charset="0"/>
              </a:rPr>
              <a:t>bread- a piece of bread</a:t>
            </a:r>
          </a:p>
          <a:p>
            <a:pPr algn="l"/>
            <a:r>
              <a:rPr lang="en-GB" sz="1700" dirty="0">
                <a:solidFill>
                  <a:srgbClr val="C4A226"/>
                </a:solidFill>
                <a:latin typeface="Segoe Script" panose="030B0504020000000003" pitchFamily="66" charset="0"/>
                <a:cs typeface="Segoe UI Semibold" panose="020B0702040204020203" pitchFamily="34" charset="0"/>
              </a:rPr>
              <a:t>cheese - a slice of cheese</a:t>
            </a:r>
          </a:p>
          <a:p>
            <a:pPr algn="l"/>
            <a:endPar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rPr>
              <a:t>Question Form</a:t>
            </a:r>
          </a:p>
          <a:p>
            <a:pPr algn="l"/>
            <a:endPar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For uncountable nouns, we use ‘</a:t>
            </a:r>
            <a:r>
              <a:rPr lang="en-US" sz="1700" b="0" i="1" dirty="0">
                <a:solidFill>
                  <a:schemeClr val="tx1">
                    <a:lumMod val="85000"/>
                    <a:lumOff val="15000"/>
                  </a:schemeClr>
                </a:solidFill>
                <a:latin typeface="Segoe UI" panose="020B0502040204020203" pitchFamily="34" charset="0"/>
                <a:cs typeface="Segoe UI" panose="020B0502040204020203" pitchFamily="34" charset="0"/>
              </a:rPr>
              <a:t>how much</a:t>
            </a:r>
            <a:r>
              <a:rPr lang="en-US" sz="1700" b="0" dirty="0">
                <a:solidFill>
                  <a:schemeClr val="tx1">
                    <a:lumMod val="85000"/>
                    <a:lumOff val="15000"/>
                  </a:schemeClr>
                </a:solidFill>
                <a:latin typeface="Segoe UI" panose="020B0502040204020203" pitchFamily="34" charset="0"/>
                <a:cs typeface="Segoe UI" panose="020B0502040204020203" pitchFamily="34" charset="0"/>
              </a:rPr>
              <a:t>’:</a:t>
            </a:r>
          </a:p>
          <a:p>
            <a:pPr algn="l"/>
            <a:r>
              <a:rPr lang="en-US" sz="1700" u="sng" dirty="0">
                <a:solidFill>
                  <a:srgbClr val="327A79"/>
                </a:solidFill>
                <a:latin typeface="Segoe Script" panose="030B0504020000000003" pitchFamily="66" charset="0"/>
                <a:cs typeface="Segoe UI Semibold" panose="020B0702040204020203" pitchFamily="34" charset="0"/>
              </a:rPr>
              <a:t>How much </a:t>
            </a:r>
            <a:r>
              <a:rPr lang="en-US" sz="1700" dirty="0">
                <a:solidFill>
                  <a:srgbClr val="327A79"/>
                </a:solidFill>
                <a:latin typeface="Segoe Script" panose="030B0504020000000003" pitchFamily="66" charset="0"/>
                <a:cs typeface="Segoe UI Semibold" panose="020B0702040204020203" pitchFamily="34" charset="0"/>
              </a:rPr>
              <a:t>water is left in the bottle? </a:t>
            </a:r>
          </a:p>
          <a:p>
            <a:pPr algn="l"/>
            <a:endPar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For countable nouns, we use ‘</a:t>
            </a:r>
            <a:r>
              <a:rPr lang="en-US" sz="1700" b="0" i="1" dirty="0">
                <a:solidFill>
                  <a:schemeClr val="tx1">
                    <a:lumMod val="85000"/>
                    <a:lumOff val="15000"/>
                  </a:schemeClr>
                </a:solidFill>
                <a:latin typeface="Segoe UI" panose="020B0502040204020203" pitchFamily="34" charset="0"/>
                <a:cs typeface="Segoe UI" panose="020B0502040204020203" pitchFamily="34" charset="0"/>
              </a:rPr>
              <a:t>how many</a:t>
            </a:r>
            <a:r>
              <a:rPr lang="en-US" sz="1700" b="0" dirty="0">
                <a:solidFill>
                  <a:schemeClr val="tx1">
                    <a:lumMod val="85000"/>
                    <a:lumOff val="15000"/>
                  </a:schemeClr>
                </a:solidFill>
                <a:latin typeface="Segoe UI" panose="020B0502040204020203" pitchFamily="34" charset="0"/>
                <a:cs typeface="Segoe UI" panose="020B0502040204020203" pitchFamily="34" charset="0"/>
              </a:rPr>
              <a:t>’:</a:t>
            </a:r>
          </a:p>
          <a:p>
            <a:pPr algn="l"/>
            <a:r>
              <a:rPr lang="en-GB" sz="1700" u="sng" dirty="0">
                <a:solidFill>
                  <a:srgbClr val="004D40"/>
                </a:solidFill>
                <a:latin typeface="Segoe Script" panose="030B0504020000000003" pitchFamily="66" charset="0"/>
              </a:rPr>
              <a:t>How many </a:t>
            </a:r>
            <a:r>
              <a:rPr lang="en-GB" sz="1700" dirty="0">
                <a:solidFill>
                  <a:srgbClr val="004D40"/>
                </a:solidFill>
                <a:latin typeface="Segoe Script" panose="030B0504020000000003" pitchFamily="66" charset="0"/>
              </a:rPr>
              <a:t>apples are on the table?</a:t>
            </a:r>
            <a:endParaRPr lang="en-GB" sz="1700" dirty="0">
              <a:solidFill>
                <a:srgbClr val="004D40"/>
              </a:solidFill>
              <a:latin typeface="Segoe Script" panose="030B0504020000000003" pitchFamily="66" charset="0"/>
              <a:cs typeface="Segoe UI Semibold" panose="020B0702040204020203" pitchFamily="34" charset="0"/>
            </a:endParaRP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pic>
        <p:nvPicPr>
          <p:cNvPr id="56" name="Picture 2" descr="Resultado de imagen para ilustracion comida enlatada"/>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3000"/>
                    </a14:imgEffect>
                  </a14:imgLayer>
                </a14:imgProps>
              </a:ext>
              <a:ext uri="{28A0092B-C50C-407E-A947-70E740481C1C}">
                <a14:useLocalDpi xmlns:a14="http://schemas.microsoft.com/office/drawing/2010/main" val="0"/>
              </a:ext>
            </a:extLst>
          </a:blip>
          <a:srcRect l="19269" t="8373" r="16660" b="5550"/>
          <a:stretch/>
        </p:blipFill>
        <p:spPr bwMode="auto">
          <a:xfrm>
            <a:off x="1162879" y="1817299"/>
            <a:ext cx="3001203" cy="4032000"/>
          </a:xfrm>
          <a:prstGeom prst="rect">
            <a:avLst/>
          </a:prstGeom>
          <a:noFill/>
          <a:extLst>
            <a:ext uri="{909E8E84-426E-40DD-AFC4-6F175D3DCCD1}">
              <a14:hiddenFill xmlns:a14="http://schemas.microsoft.com/office/drawing/2010/main">
                <a:solidFill>
                  <a:srgbClr val="FFFFFF"/>
                </a:solidFill>
              </a14:hiddenFill>
            </a:ext>
          </a:extLst>
        </p:spPr>
      </p:pic>
      <p:sp>
        <p:nvSpPr>
          <p:cNvPr id="60"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929388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25397310-1DB1-484A-A1A6-960524AAC12F}"/>
              </a:ext>
            </a:extLst>
          </p:cNvPr>
          <p:cNvSpPr/>
          <p:nvPr/>
        </p:nvSpPr>
        <p:spPr>
          <a:xfrm>
            <a:off x="1071869" y="1782919"/>
            <a:ext cx="4756053" cy="4016484"/>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Can you remember the uncountable food nouns and their containers?</a:t>
            </a:r>
          </a:p>
          <a:p>
            <a:pPr algn="l"/>
            <a:endPar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Complete the phrases below with their nouns:</a:t>
            </a:r>
            <a:endParaRPr lang="en-GB" sz="17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dirty="0">
                <a:solidFill>
                  <a:srgbClr val="4C2873"/>
                </a:solidFill>
                <a:latin typeface="Segoe Script" panose="030B0504020000000003" pitchFamily="66" charset="0"/>
                <a:cs typeface="Segoe UI Semibold" panose="020B0702040204020203" pitchFamily="34" charset="0"/>
              </a:rPr>
              <a:t>A glass of … </a:t>
            </a:r>
          </a:p>
          <a:p>
            <a:pPr algn="l"/>
            <a:r>
              <a:rPr lang="en-GB" sz="1700" dirty="0">
                <a:solidFill>
                  <a:srgbClr val="BF8152"/>
                </a:solidFill>
                <a:latin typeface="Segoe Script" panose="030B0504020000000003" pitchFamily="66" charset="0"/>
                <a:cs typeface="Segoe UI Semibold" panose="020B0702040204020203" pitchFamily="34" charset="0"/>
              </a:rPr>
              <a:t>A bottle of … </a:t>
            </a:r>
          </a:p>
          <a:p>
            <a:pPr algn="l"/>
            <a:r>
              <a:rPr lang="en-GB" sz="1700" dirty="0">
                <a:solidFill>
                  <a:srgbClr val="C4A226"/>
                </a:solidFill>
                <a:latin typeface="Segoe Script" panose="030B0504020000000003" pitchFamily="66" charset="0"/>
                <a:cs typeface="Segoe UI Semibold" panose="020B0702040204020203" pitchFamily="34" charset="0"/>
              </a:rPr>
              <a:t>A bag of … </a:t>
            </a:r>
          </a:p>
          <a:p>
            <a:pPr algn="l"/>
            <a:r>
              <a:rPr lang="en-GB" sz="1700" dirty="0">
                <a:solidFill>
                  <a:srgbClr val="327A79"/>
                </a:solidFill>
                <a:latin typeface="Segoe Script" panose="030B0504020000000003" pitchFamily="66" charset="0"/>
                <a:cs typeface="Segoe UI Semibold" panose="020B0702040204020203" pitchFamily="34" charset="0"/>
              </a:rPr>
              <a:t>A cup of… </a:t>
            </a:r>
          </a:p>
          <a:p>
            <a:pPr algn="l"/>
            <a:r>
              <a:rPr lang="en-GB" sz="1700" dirty="0">
                <a:solidFill>
                  <a:srgbClr val="004D40"/>
                </a:solidFill>
                <a:latin typeface="Segoe Script" panose="030B0504020000000003" pitchFamily="66" charset="0"/>
                <a:cs typeface="Segoe UI Semibold" panose="020B0702040204020203" pitchFamily="34" charset="0"/>
              </a:rPr>
              <a:t>A can of… </a:t>
            </a:r>
          </a:p>
          <a:p>
            <a:pPr algn="l"/>
            <a:r>
              <a:rPr lang="en-GB" sz="1700" dirty="0">
                <a:solidFill>
                  <a:srgbClr val="4C2873"/>
                </a:solidFill>
                <a:latin typeface="Segoe Script" panose="030B0504020000000003" pitchFamily="66" charset="0"/>
                <a:cs typeface="Segoe UI Semibold" panose="020B0702040204020203" pitchFamily="34" charset="0"/>
              </a:rPr>
              <a:t>A slice of… </a:t>
            </a:r>
          </a:p>
          <a:p>
            <a:pPr algn="l"/>
            <a:r>
              <a:rPr lang="en-GB" sz="1700" dirty="0">
                <a:solidFill>
                  <a:srgbClr val="BF8152"/>
                </a:solidFill>
                <a:latin typeface="Segoe Script" panose="030B0504020000000003" pitchFamily="66" charset="0"/>
                <a:cs typeface="Segoe UI Semibold" panose="020B0702040204020203" pitchFamily="34" charset="0"/>
              </a:rPr>
              <a:t>A stick of… </a:t>
            </a:r>
          </a:p>
          <a:p>
            <a:pPr algn="l"/>
            <a:r>
              <a:rPr lang="en-GB" sz="1700" dirty="0">
                <a:solidFill>
                  <a:srgbClr val="C4A226"/>
                </a:solidFill>
                <a:latin typeface="Segoe Script" panose="030B0504020000000003" pitchFamily="66" charset="0"/>
                <a:cs typeface="Segoe UI Semibold" panose="020B0702040204020203" pitchFamily="34" charset="0"/>
              </a:rPr>
              <a:t>A kilo of… </a:t>
            </a:r>
          </a:p>
          <a:p>
            <a:pPr algn="l"/>
            <a:r>
              <a:rPr lang="en-GB" sz="1700" dirty="0">
                <a:solidFill>
                  <a:srgbClr val="327A79"/>
                </a:solidFill>
                <a:latin typeface="Segoe Script" panose="030B0504020000000003" pitchFamily="66" charset="0"/>
                <a:cs typeface="Segoe UI Semibold" panose="020B0702040204020203" pitchFamily="34" charset="0"/>
              </a:rPr>
              <a:t>A carton of… </a:t>
            </a:r>
          </a:p>
          <a:p>
            <a:pPr algn="l"/>
            <a:r>
              <a:rPr lang="en-GB" sz="1700" dirty="0">
                <a:solidFill>
                  <a:srgbClr val="004D40"/>
                </a:solidFill>
                <a:latin typeface="Segoe Script" panose="030B0504020000000003" pitchFamily="66" charset="0"/>
                <a:cs typeface="Segoe UI Semibold" panose="020B0702040204020203" pitchFamily="34" charset="0"/>
              </a:rPr>
              <a:t>A plate of… </a:t>
            </a:r>
          </a:p>
        </p:txBody>
      </p:sp>
      <p:grpSp>
        <p:nvGrpSpPr>
          <p:cNvPr id="56" name="Grupo 55"/>
          <p:cNvGrpSpPr/>
          <p:nvPr/>
        </p:nvGrpSpPr>
        <p:grpSpPr>
          <a:xfrm>
            <a:off x="5576835" y="1832285"/>
            <a:ext cx="3124912" cy="3938148"/>
            <a:chOff x="3628174" y="718222"/>
            <a:chExt cx="3869730" cy="4876801"/>
          </a:xfrm>
        </p:grpSpPr>
        <p:pic>
          <p:nvPicPr>
            <p:cNvPr id="60" name="Picture 2" descr="Resultado de imagen para vector illustration supermarket front desk fruit slices"/>
            <p:cNvPicPr>
              <a:picLocks noChangeAspect="1" noChangeArrowheads="1"/>
            </p:cNvPicPr>
            <p:nvPr/>
          </p:nvPicPr>
          <p:blipFill rotWithShape="1">
            <a:blip r:embed="rId7">
              <a:lum bright="3000"/>
              <a:extLst>
                <a:ext uri="{28A0092B-C50C-407E-A947-70E740481C1C}">
                  <a14:useLocalDpi xmlns:a14="http://schemas.microsoft.com/office/drawing/2010/main" val="0"/>
                </a:ext>
              </a:extLst>
            </a:blip>
            <a:srcRect l="11175" r="29342"/>
            <a:stretch/>
          </p:blipFill>
          <p:spPr bwMode="auto">
            <a:xfrm>
              <a:off x="3628174" y="718222"/>
              <a:ext cx="3869730" cy="4876801"/>
            </a:xfrm>
            <a:prstGeom prst="rect">
              <a:avLst/>
            </a:prstGeom>
            <a:noFill/>
            <a:extLst>
              <a:ext uri="{909E8E84-426E-40DD-AFC4-6F175D3DCCD1}">
                <a14:hiddenFill xmlns:a14="http://schemas.microsoft.com/office/drawing/2010/main">
                  <a:solidFill>
                    <a:srgbClr val="FFFFFF"/>
                  </a:solidFill>
                </a14:hiddenFill>
              </a:ext>
            </a:extLst>
          </p:spPr>
        </p:pic>
        <p:sp>
          <p:nvSpPr>
            <p:cNvPr id="61" name="Forma libre 60"/>
            <p:cNvSpPr/>
            <p:nvPr/>
          </p:nvSpPr>
          <p:spPr>
            <a:xfrm>
              <a:off x="7093978" y="2395816"/>
              <a:ext cx="382172" cy="408046"/>
            </a:xfrm>
            <a:custGeom>
              <a:avLst/>
              <a:gdLst>
                <a:gd name="connsiteX0" fmla="*/ 261390 w 451796"/>
                <a:gd name="connsiteY0" fmla="*/ 4736 h 408046"/>
                <a:gd name="connsiteX1" fmla="*/ 629 w 451796"/>
                <a:gd name="connsiteY1" fmla="*/ 36027 h 408046"/>
                <a:gd name="connsiteX2" fmla="*/ 11060 w 451796"/>
                <a:gd name="connsiteY2" fmla="*/ 39504 h 408046"/>
                <a:gd name="connsiteX3" fmla="*/ 14537 w 451796"/>
                <a:gd name="connsiteY3" fmla="*/ 95133 h 408046"/>
                <a:gd name="connsiteX4" fmla="*/ 24967 w 451796"/>
                <a:gd name="connsiteY4" fmla="*/ 129901 h 408046"/>
                <a:gd name="connsiteX5" fmla="*/ 28444 w 451796"/>
                <a:gd name="connsiteY5" fmla="*/ 143808 h 408046"/>
                <a:gd name="connsiteX6" fmla="*/ 38874 w 451796"/>
                <a:gd name="connsiteY6" fmla="*/ 150762 h 408046"/>
                <a:gd name="connsiteX7" fmla="*/ 56258 w 451796"/>
                <a:gd name="connsiteY7" fmla="*/ 182053 h 408046"/>
                <a:gd name="connsiteX8" fmla="*/ 63212 w 451796"/>
                <a:gd name="connsiteY8" fmla="*/ 192484 h 408046"/>
                <a:gd name="connsiteX9" fmla="*/ 66689 w 451796"/>
                <a:gd name="connsiteY9" fmla="*/ 206391 h 408046"/>
                <a:gd name="connsiteX10" fmla="*/ 73642 w 451796"/>
                <a:gd name="connsiteY10" fmla="*/ 216821 h 408046"/>
                <a:gd name="connsiteX11" fmla="*/ 80596 w 451796"/>
                <a:gd name="connsiteY11" fmla="*/ 230728 h 408046"/>
                <a:gd name="connsiteX12" fmla="*/ 87550 w 451796"/>
                <a:gd name="connsiteY12" fmla="*/ 251589 h 408046"/>
                <a:gd name="connsiteX13" fmla="*/ 91026 w 451796"/>
                <a:gd name="connsiteY13" fmla="*/ 272450 h 408046"/>
                <a:gd name="connsiteX14" fmla="*/ 97980 w 451796"/>
                <a:gd name="connsiteY14" fmla="*/ 293311 h 408046"/>
                <a:gd name="connsiteX15" fmla="*/ 101457 w 451796"/>
                <a:gd name="connsiteY15" fmla="*/ 303741 h 408046"/>
                <a:gd name="connsiteX16" fmla="*/ 104934 w 451796"/>
                <a:gd name="connsiteY16" fmla="*/ 321125 h 408046"/>
                <a:gd name="connsiteX17" fmla="*/ 111887 w 451796"/>
                <a:gd name="connsiteY17" fmla="*/ 331556 h 408046"/>
                <a:gd name="connsiteX18" fmla="*/ 118841 w 451796"/>
                <a:gd name="connsiteY18" fmla="*/ 345463 h 408046"/>
                <a:gd name="connsiteX19" fmla="*/ 129271 w 451796"/>
                <a:gd name="connsiteY19" fmla="*/ 369801 h 408046"/>
                <a:gd name="connsiteX20" fmla="*/ 150132 w 451796"/>
                <a:gd name="connsiteY20" fmla="*/ 394138 h 408046"/>
                <a:gd name="connsiteX21" fmla="*/ 160562 w 451796"/>
                <a:gd name="connsiteY21" fmla="*/ 401092 h 408046"/>
                <a:gd name="connsiteX22" fmla="*/ 195331 w 451796"/>
                <a:gd name="connsiteY22" fmla="*/ 404569 h 408046"/>
                <a:gd name="connsiteX23" fmla="*/ 264867 w 451796"/>
                <a:gd name="connsiteY23" fmla="*/ 408046 h 408046"/>
                <a:gd name="connsiteX24" fmla="*/ 344833 w 451796"/>
                <a:gd name="connsiteY24" fmla="*/ 404569 h 408046"/>
                <a:gd name="connsiteX25" fmla="*/ 355264 w 451796"/>
                <a:gd name="connsiteY25" fmla="*/ 394138 h 408046"/>
                <a:gd name="connsiteX26" fmla="*/ 379601 w 451796"/>
                <a:gd name="connsiteY26" fmla="*/ 376754 h 408046"/>
                <a:gd name="connsiteX27" fmla="*/ 396985 w 451796"/>
                <a:gd name="connsiteY27" fmla="*/ 345463 h 408046"/>
                <a:gd name="connsiteX28" fmla="*/ 400462 w 451796"/>
                <a:gd name="connsiteY28" fmla="*/ 317649 h 408046"/>
                <a:gd name="connsiteX29" fmla="*/ 403939 w 451796"/>
                <a:gd name="connsiteY29" fmla="*/ 258543 h 408046"/>
                <a:gd name="connsiteX30" fmla="*/ 407416 w 451796"/>
                <a:gd name="connsiteY30" fmla="*/ 248112 h 408046"/>
                <a:gd name="connsiteX31" fmla="*/ 414369 w 451796"/>
                <a:gd name="connsiteY31" fmla="*/ 223775 h 408046"/>
                <a:gd name="connsiteX32" fmla="*/ 421323 w 451796"/>
                <a:gd name="connsiteY32" fmla="*/ 213344 h 408046"/>
                <a:gd name="connsiteX33" fmla="*/ 424800 w 451796"/>
                <a:gd name="connsiteY33" fmla="*/ 202914 h 408046"/>
                <a:gd name="connsiteX34" fmla="*/ 442184 w 451796"/>
                <a:gd name="connsiteY34" fmla="*/ 171623 h 408046"/>
                <a:gd name="connsiteX35" fmla="*/ 445661 w 451796"/>
                <a:gd name="connsiteY35" fmla="*/ 49935 h 408046"/>
                <a:gd name="connsiteX36" fmla="*/ 438707 w 451796"/>
                <a:gd name="connsiteY36" fmla="*/ 22120 h 408046"/>
                <a:gd name="connsiteX37" fmla="*/ 372648 w 451796"/>
                <a:gd name="connsiteY37" fmla="*/ 15166 h 408046"/>
                <a:gd name="connsiteX38" fmla="*/ 327449 w 451796"/>
                <a:gd name="connsiteY38" fmla="*/ 8213 h 408046"/>
                <a:gd name="connsiteX39" fmla="*/ 310065 w 451796"/>
                <a:gd name="connsiteY39" fmla="*/ 1259 h 408046"/>
                <a:gd name="connsiteX40" fmla="*/ 261390 w 451796"/>
                <a:gd name="connsiteY40" fmla="*/ 4736 h 40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796" h="408046">
                  <a:moveTo>
                    <a:pt x="261390" y="4736"/>
                  </a:moveTo>
                  <a:lnTo>
                    <a:pt x="629" y="36027"/>
                  </a:lnTo>
                  <a:cubicBezTo>
                    <a:pt x="-3001" y="36531"/>
                    <a:pt x="10221" y="35936"/>
                    <a:pt x="11060" y="39504"/>
                  </a:cubicBezTo>
                  <a:cubicBezTo>
                    <a:pt x="15316" y="57589"/>
                    <a:pt x="12688" y="76646"/>
                    <a:pt x="14537" y="95133"/>
                  </a:cubicBezTo>
                  <a:cubicBezTo>
                    <a:pt x="15457" y="104338"/>
                    <a:pt x="23149" y="122628"/>
                    <a:pt x="24967" y="129901"/>
                  </a:cubicBezTo>
                  <a:cubicBezTo>
                    <a:pt x="26126" y="134537"/>
                    <a:pt x="25793" y="139832"/>
                    <a:pt x="28444" y="143808"/>
                  </a:cubicBezTo>
                  <a:cubicBezTo>
                    <a:pt x="30762" y="147285"/>
                    <a:pt x="35397" y="148444"/>
                    <a:pt x="38874" y="150762"/>
                  </a:cubicBezTo>
                  <a:cubicBezTo>
                    <a:pt x="44994" y="169120"/>
                    <a:pt x="40318" y="158143"/>
                    <a:pt x="56258" y="182053"/>
                  </a:cubicBezTo>
                  <a:lnTo>
                    <a:pt x="63212" y="192484"/>
                  </a:lnTo>
                  <a:cubicBezTo>
                    <a:pt x="64371" y="197120"/>
                    <a:pt x="64807" y="201999"/>
                    <a:pt x="66689" y="206391"/>
                  </a:cubicBezTo>
                  <a:cubicBezTo>
                    <a:pt x="68335" y="210232"/>
                    <a:pt x="71569" y="213193"/>
                    <a:pt x="73642" y="216821"/>
                  </a:cubicBezTo>
                  <a:cubicBezTo>
                    <a:pt x="76213" y="221321"/>
                    <a:pt x="78671" y="225916"/>
                    <a:pt x="80596" y="230728"/>
                  </a:cubicBezTo>
                  <a:cubicBezTo>
                    <a:pt x="83318" y="237534"/>
                    <a:pt x="87550" y="251589"/>
                    <a:pt x="87550" y="251589"/>
                  </a:cubicBezTo>
                  <a:cubicBezTo>
                    <a:pt x="88709" y="258543"/>
                    <a:pt x="89316" y="265611"/>
                    <a:pt x="91026" y="272450"/>
                  </a:cubicBezTo>
                  <a:cubicBezTo>
                    <a:pt x="92804" y="279561"/>
                    <a:pt x="95662" y="286357"/>
                    <a:pt x="97980" y="293311"/>
                  </a:cubicBezTo>
                  <a:cubicBezTo>
                    <a:pt x="99139" y="296788"/>
                    <a:pt x="100738" y="300147"/>
                    <a:pt x="101457" y="303741"/>
                  </a:cubicBezTo>
                  <a:cubicBezTo>
                    <a:pt x="102616" y="309536"/>
                    <a:pt x="102859" y="315592"/>
                    <a:pt x="104934" y="321125"/>
                  </a:cubicBezTo>
                  <a:cubicBezTo>
                    <a:pt x="106401" y="325038"/>
                    <a:pt x="109814" y="327928"/>
                    <a:pt x="111887" y="331556"/>
                  </a:cubicBezTo>
                  <a:cubicBezTo>
                    <a:pt x="114458" y="336056"/>
                    <a:pt x="117021" y="340610"/>
                    <a:pt x="118841" y="345463"/>
                  </a:cubicBezTo>
                  <a:cubicBezTo>
                    <a:pt x="127190" y="367726"/>
                    <a:pt x="116293" y="351632"/>
                    <a:pt x="129271" y="369801"/>
                  </a:cubicBezTo>
                  <a:cubicBezTo>
                    <a:pt x="136040" y="379278"/>
                    <a:pt x="141215" y="386707"/>
                    <a:pt x="150132" y="394138"/>
                  </a:cubicBezTo>
                  <a:cubicBezTo>
                    <a:pt x="153342" y="396813"/>
                    <a:pt x="156490" y="400152"/>
                    <a:pt x="160562" y="401092"/>
                  </a:cubicBezTo>
                  <a:cubicBezTo>
                    <a:pt x="171911" y="403711"/>
                    <a:pt x="183709" y="403794"/>
                    <a:pt x="195331" y="404569"/>
                  </a:cubicBezTo>
                  <a:cubicBezTo>
                    <a:pt x="218487" y="406113"/>
                    <a:pt x="241688" y="406887"/>
                    <a:pt x="264867" y="408046"/>
                  </a:cubicBezTo>
                  <a:cubicBezTo>
                    <a:pt x="291522" y="406887"/>
                    <a:pt x="318463" y="408626"/>
                    <a:pt x="344833" y="404569"/>
                  </a:cubicBezTo>
                  <a:cubicBezTo>
                    <a:pt x="349693" y="403821"/>
                    <a:pt x="351531" y="397338"/>
                    <a:pt x="355264" y="394138"/>
                  </a:cubicBezTo>
                  <a:cubicBezTo>
                    <a:pt x="362806" y="387673"/>
                    <a:pt x="371350" y="382255"/>
                    <a:pt x="379601" y="376754"/>
                  </a:cubicBezTo>
                  <a:cubicBezTo>
                    <a:pt x="395541" y="352844"/>
                    <a:pt x="390865" y="363821"/>
                    <a:pt x="396985" y="345463"/>
                  </a:cubicBezTo>
                  <a:cubicBezTo>
                    <a:pt x="398144" y="336192"/>
                    <a:pt x="399717" y="326963"/>
                    <a:pt x="400462" y="317649"/>
                  </a:cubicBezTo>
                  <a:cubicBezTo>
                    <a:pt x="402036" y="297976"/>
                    <a:pt x="401975" y="278181"/>
                    <a:pt x="403939" y="258543"/>
                  </a:cubicBezTo>
                  <a:cubicBezTo>
                    <a:pt x="404304" y="254896"/>
                    <a:pt x="406409" y="251636"/>
                    <a:pt x="407416" y="248112"/>
                  </a:cubicBezTo>
                  <a:cubicBezTo>
                    <a:pt x="408903" y="242907"/>
                    <a:pt x="411588" y="229337"/>
                    <a:pt x="414369" y="223775"/>
                  </a:cubicBezTo>
                  <a:cubicBezTo>
                    <a:pt x="416238" y="220037"/>
                    <a:pt x="419454" y="217082"/>
                    <a:pt x="421323" y="213344"/>
                  </a:cubicBezTo>
                  <a:cubicBezTo>
                    <a:pt x="422962" y="210066"/>
                    <a:pt x="423312" y="206263"/>
                    <a:pt x="424800" y="202914"/>
                  </a:cubicBezTo>
                  <a:cubicBezTo>
                    <a:pt x="433001" y="184461"/>
                    <a:pt x="433120" y="185218"/>
                    <a:pt x="442184" y="171623"/>
                  </a:cubicBezTo>
                  <a:cubicBezTo>
                    <a:pt x="455586" y="118008"/>
                    <a:pt x="453240" y="138360"/>
                    <a:pt x="445661" y="49935"/>
                  </a:cubicBezTo>
                  <a:cubicBezTo>
                    <a:pt x="444845" y="40413"/>
                    <a:pt x="447774" y="25142"/>
                    <a:pt x="438707" y="22120"/>
                  </a:cubicBezTo>
                  <a:cubicBezTo>
                    <a:pt x="410651" y="12767"/>
                    <a:pt x="431935" y="18872"/>
                    <a:pt x="372648" y="15166"/>
                  </a:cubicBezTo>
                  <a:cubicBezTo>
                    <a:pt x="342093" y="4984"/>
                    <a:pt x="394700" y="21664"/>
                    <a:pt x="327449" y="8213"/>
                  </a:cubicBezTo>
                  <a:cubicBezTo>
                    <a:pt x="321329" y="6989"/>
                    <a:pt x="316289" y="1720"/>
                    <a:pt x="310065" y="1259"/>
                  </a:cubicBezTo>
                  <a:cubicBezTo>
                    <a:pt x="284638" y="-625"/>
                    <a:pt x="312963" y="-1059"/>
                    <a:pt x="261390" y="4736"/>
                  </a:cubicBezTo>
                  <a:close/>
                </a:path>
              </a:pathLst>
            </a:custGeom>
            <a:solidFill>
              <a:srgbClr val="FCBF9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62"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681970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25397310-1DB1-484A-A1A6-960524AAC12F}"/>
              </a:ext>
            </a:extLst>
          </p:cNvPr>
          <p:cNvSpPr/>
          <p:nvPr/>
        </p:nvSpPr>
        <p:spPr>
          <a:xfrm>
            <a:off x="1071869" y="1772980"/>
            <a:ext cx="4756053" cy="4016484"/>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Can you remember the uncountable food nouns and their containers?</a:t>
            </a:r>
          </a:p>
          <a:p>
            <a:pPr algn="l"/>
            <a:endPar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Complete the phrases below with their foods:</a:t>
            </a:r>
            <a:endParaRPr lang="en-GB" sz="17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dirty="0">
                <a:solidFill>
                  <a:srgbClr val="4C2873"/>
                </a:solidFill>
                <a:latin typeface="Segoe Script" panose="030B0504020000000003" pitchFamily="66" charset="0"/>
                <a:cs typeface="Segoe UI Semibold" panose="020B0702040204020203" pitchFamily="34" charset="0"/>
              </a:rPr>
              <a:t>A glass of </a:t>
            </a:r>
            <a:r>
              <a:rPr lang="en-GB" sz="1700" u="sng" dirty="0">
                <a:solidFill>
                  <a:srgbClr val="4C2873"/>
                </a:solidFill>
                <a:latin typeface="Segoe Script" panose="030B0504020000000003" pitchFamily="66" charset="0"/>
                <a:cs typeface="Segoe UI Semibold" panose="020B0702040204020203" pitchFamily="34" charset="0"/>
              </a:rPr>
              <a:t>wine </a:t>
            </a:r>
          </a:p>
          <a:p>
            <a:pPr algn="l"/>
            <a:r>
              <a:rPr lang="en-GB" sz="1700" dirty="0">
                <a:solidFill>
                  <a:srgbClr val="BF8152"/>
                </a:solidFill>
                <a:latin typeface="Segoe Script" panose="030B0504020000000003" pitchFamily="66" charset="0"/>
                <a:cs typeface="Segoe UI Semibold" panose="020B0702040204020203" pitchFamily="34" charset="0"/>
              </a:rPr>
              <a:t>A bottle of </a:t>
            </a:r>
            <a:r>
              <a:rPr lang="en-GB" sz="1700" u="sng" dirty="0">
                <a:solidFill>
                  <a:srgbClr val="BF8152"/>
                </a:solidFill>
                <a:latin typeface="Segoe Script" panose="030B0504020000000003" pitchFamily="66" charset="0"/>
                <a:cs typeface="Segoe UI Semibold" panose="020B0702040204020203" pitchFamily="34" charset="0"/>
              </a:rPr>
              <a:t>water</a:t>
            </a:r>
          </a:p>
          <a:p>
            <a:pPr algn="l"/>
            <a:r>
              <a:rPr lang="en-GB" sz="1700" dirty="0">
                <a:solidFill>
                  <a:srgbClr val="C4A226"/>
                </a:solidFill>
                <a:latin typeface="Segoe Script" panose="030B0504020000000003" pitchFamily="66" charset="0"/>
                <a:cs typeface="Segoe UI Semibold" panose="020B0702040204020203" pitchFamily="34" charset="0"/>
              </a:rPr>
              <a:t>A bag of </a:t>
            </a:r>
            <a:r>
              <a:rPr lang="en-GB" sz="1700" u="sng" dirty="0">
                <a:solidFill>
                  <a:srgbClr val="C4A226"/>
                </a:solidFill>
                <a:latin typeface="Segoe Script" panose="030B0504020000000003" pitchFamily="66" charset="0"/>
                <a:cs typeface="Segoe UI Semibold" panose="020B0702040204020203" pitchFamily="34" charset="0"/>
              </a:rPr>
              <a:t>sugar </a:t>
            </a:r>
          </a:p>
          <a:p>
            <a:pPr algn="l"/>
            <a:r>
              <a:rPr lang="en-GB" sz="1700" dirty="0">
                <a:solidFill>
                  <a:srgbClr val="327A79"/>
                </a:solidFill>
                <a:latin typeface="Segoe Script" panose="030B0504020000000003" pitchFamily="66" charset="0"/>
                <a:cs typeface="Segoe UI Semibold" panose="020B0702040204020203" pitchFamily="34" charset="0"/>
              </a:rPr>
              <a:t>A cup of </a:t>
            </a:r>
            <a:r>
              <a:rPr lang="en-GB" sz="1700" u="sng" dirty="0">
                <a:solidFill>
                  <a:srgbClr val="327A79"/>
                </a:solidFill>
                <a:latin typeface="Segoe Script" panose="030B0504020000000003" pitchFamily="66" charset="0"/>
                <a:cs typeface="Segoe UI Semibold" panose="020B0702040204020203" pitchFamily="34" charset="0"/>
              </a:rPr>
              <a:t>coffee </a:t>
            </a:r>
          </a:p>
          <a:p>
            <a:pPr algn="l"/>
            <a:r>
              <a:rPr lang="en-GB" sz="1700" dirty="0">
                <a:solidFill>
                  <a:srgbClr val="004D40"/>
                </a:solidFill>
                <a:latin typeface="Segoe Script" panose="030B0504020000000003" pitchFamily="66" charset="0"/>
                <a:cs typeface="Segoe UI Semibold" panose="020B0702040204020203" pitchFamily="34" charset="0"/>
              </a:rPr>
              <a:t>A can of </a:t>
            </a:r>
            <a:r>
              <a:rPr lang="en-GB" sz="1700" u="sng" dirty="0">
                <a:solidFill>
                  <a:srgbClr val="004D40"/>
                </a:solidFill>
                <a:latin typeface="Segoe Script" panose="030B0504020000000003" pitchFamily="66" charset="0"/>
                <a:cs typeface="Segoe UI Semibold" panose="020B0702040204020203" pitchFamily="34" charset="0"/>
              </a:rPr>
              <a:t>soda </a:t>
            </a:r>
          </a:p>
          <a:p>
            <a:pPr algn="l"/>
            <a:r>
              <a:rPr lang="en-GB" sz="1700" dirty="0">
                <a:solidFill>
                  <a:srgbClr val="4C2873"/>
                </a:solidFill>
                <a:latin typeface="Segoe Script" panose="030B0504020000000003" pitchFamily="66" charset="0"/>
                <a:cs typeface="Segoe UI Semibold" panose="020B0702040204020203" pitchFamily="34" charset="0"/>
              </a:rPr>
              <a:t>A slice of </a:t>
            </a:r>
            <a:r>
              <a:rPr lang="en-GB" sz="1700" u="sng" dirty="0">
                <a:solidFill>
                  <a:srgbClr val="4C2873"/>
                </a:solidFill>
                <a:latin typeface="Segoe Script" panose="030B0504020000000003" pitchFamily="66" charset="0"/>
                <a:cs typeface="Segoe UI Semibold" panose="020B0702040204020203" pitchFamily="34" charset="0"/>
              </a:rPr>
              <a:t>cheese</a:t>
            </a:r>
          </a:p>
          <a:p>
            <a:pPr algn="l"/>
            <a:r>
              <a:rPr lang="en-GB" sz="1700" dirty="0">
                <a:solidFill>
                  <a:srgbClr val="BF8152"/>
                </a:solidFill>
                <a:latin typeface="Segoe Script" panose="030B0504020000000003" pitchFamily="66" charset="0"/>
                <a:cs typeface="Segoe UI Semibold" panose="020B0702040204020203" pitchFamily="34" charset="0"/>
              </a:rPr>
              <a:t>A stick of </a:t>
            </a:r>
            <a:r>
              <a:rPr lang="en-GB" sz="1700" u="sng" dirty="0">
                <a:solidFill>
                  <a:srgbClr val="BF8152"/>
                </a:solidFill>
                <a:latin typeface="Segoe Script" panose="030B0504020000000003" pitchFamily="66" charset="0"/>
                <a:cs typeface="Segoe UI Semibold" panose="020B0702040204020203" pitchFamily="34" charset="0"/>
              </a:rPr>
              <a:t>butter </a:t>
            </a:r>
          </a:p>
          <a:p>
            <a:pPr algn="l"/>
            <a:r>
              <a:rPr lang="en-GB" sz="1700" dirty="0">
                <a:solidFill>
                  <a:srgbClr val="C4A226"/>
                </a:solidFill>
                <a:latin typeface="Segoe Script" panose="030B0504020000000003" pitchFamily="66" charset="0"/>
                <a:cs typeface="Segoe UI Semibold" panose="020B0702040204020203" pitchFamily="34" charset="0"/>
              </a:rPr>
              <a:t>A kilo of </a:t>
            </a:r>
            <a:r>
              <a:rPr lang="en-GB" sz="1700" u="sng" dirty="0">
                <a:solidFill>
                  <a:srgbClr val="C4A226"/>
                </a:solidFill>
                <a:latin typeface="Segoe Script" panose="030B0504020000000003" pitchFamily="66" charset="0"/>
                <a:cs typeface="Segoe UI Semibold" panose="020B0702040204020203" pitchFamily="34" charset="0"/>
              </a:rPr>
              <a:t>rice </a:t>
            </a:r>
          </a:p>
          <a:p>
            <a:pPr algn="l"/>
            <a:r>
              <a:rPr lang="en-GB" sz="1700" dirty="0">
                <a:solidFill>
                  <a:srgbClr val="327A79"/>
                </a:solidFill>
                <a:latin typeface="Segoe Script" panose="030B0504020000000003" pitchFamily="66" charset="0"/>
                <a:cs typeface="Segoe UI Semibold" panose="020B0702040204020203" pitchFamily="34" charset="0"/>
              </a:rPr>
              <a:t>A carton of </a:t>
            </a:r>
            <a:r>
              <a:rPr lang="en-GB" sz="1700" u="sng" dirty="0">
                <a:solidFill>
                  <a:srgbClr val="327A79"/>
                </a:solidFill>
                <a:latin typeface="Segoe Script" panose="030B0504020000000003" pitchFamily="66" charset="0"/>
                <a:cs typeface="Segoe UI Semibold" panose="020B0702040204020203" pitchFamily="34" charset="0"/>
              </a:rPr>
              <a:t>milk </a:t>
            </a:r>
          </a:p>
          <a:p>
            <a:pPr algn="l"/>
            <a:r>
              <a:rPr lang="en-GB" sz="1700" dirty="0">
                <a:solidFill>
                  <a:srgbClr val="004D40"/>
                </a:solidFill>
                <a:latin typeface="Segoe Script" panose="030B0504020000000003" pitchFamily="66" charset="0"/>
                <a:cs typeface="Segoe UI Semibold" panose="020B0702040204020203" pitchFamily="34" charset="0"/>
              </a:rPr>
              <a:t>A plate of </a:t>
            </a:r>
            <a:r>
              <a:rPr lang="en-GB" sz="1700" u="sng" dirty="0">
                <a:solidFill>
                  <a:srgbClr val="004D40"/>
                </a:solidFill>
                <a:latin typeface="Segoe Script" panose="030B0504020000000003" pitchFamily="66" charset="0"/>
                <a:cs typeface="Segoe UI Semibold" panose="020B0702040204020203" pitchFamily="34" charset="0"/>
              </a:rPr>
              <a:t>food</a:t>
            </a:r>
          </a:p>
        </p:txBody>
      </p:sp>
      <p:grpSp>
        <p:nvGrpSpPr>
          <p:cNvPr id="56" name="Grupo 55"/>
          <p:cNvGrpSpPr/>
          <p:nvPr/>
        </p:nvGrpSpPr>
        <p:grpSpPr>
          <a:xfrm>
            <a:off x="5576835" y="1832979"/>
            <a:ext cx="3124912" cy="3938148"/>
            <a:chOff x="3628174" y="718222"/>
            <a:chExt cx="3869730" cy="4876801"/>
          </a:xfrm>
        </p:grpSpPr>
        <p:pic>
          <p:nvPicPr>
            <p:cNvPr id="60" name="Picture 2" descr="Resultado de imagen para vector illustration supermarket front desk fruit slices"/>
            <p:cNvPicPr>
              <a:picLocks noChangeAspect="1" noChangeArrowheads="1"/>
            </p:cNvPicPr>
            <p:nvPr/>
          </p:nvPicPr>
          <p:blipFill rotWithShape="1">
            <a:blip r:embed="rId7">
              <a:lum bright="3000"/>
              <a:extLst>
                <a:ext uri="{28A0092B-C50C-407E-A947-70E740481C1C}">
                  <a14:useLocalDpi xmlns:a14="http://schemas.microsoft.com/office/drawing/2010/main" val="0"/>
                </a:ext>
              </a:extLst>
            </a:blip>
            <a:srcRect l="11175" r="29342"/>
            <a:stretch/>
          </p:blipFill>
          <p:spPr bwMode="auto">
            <a:xfrm>
              <a:off x="3628174" y="718222"/>
              <a:ext cx="3869730" cy="4876801"/>
            </a:xfrm>
            <a:prstGeom prst="rect">
              <a:avLst/>
            </a:prstGeom>
            <a:noFill/>
            <a:extLst>
              <a:ext uri="{909E8E84-426E-40DD-AFC4-6F175D3DCCD1}">
                <a14:hiddenFill xmlns:a14="http://schemas.microsoft.com/office/drawing/2010/main">
                  <a:solidFill>
                    <a:srgbClr val="FFFFFF"/>
                  </a:solidFill>
                </a14:hiddenFill>
              </a:ext>
            </a:extLst>
          </p:spPr>
        </p:pic>
        <p:sp>
          <p:nvSpPr>
            <p:cNvPr id="61" name="Forma libre 60"/>
            <p:cNvSpPr/>
            <p:nvPr/>
          </p:nvSpPr>
          <p:spPr>
            <a:xfrm>
              <a:off x="7093978" y="2395816"/>
              <a:ext cx="382172" cy="408046"/>
            </a:xfrm>
            <a:custGeom>
              <a:avLst/>
              <a:gdLst>
                <a:gd name="connsiteX0" fmla="*/ 261390 w 451796"/>
                <a:gd name="connsiteY0" fmla="*/ 4736 h 408046"/>
                <a:gd name="connsiteX1" fmla="*/ 629 w 451796"/>
                <a:gd name="connsiteY1" fmla="*/ 36027 h 408046"/>
                <a:gd name="connsiteX2" fmla="*/ 11060 w 451796"/>
                <a:gd name="connsiteY2" fmla="*/ 39504 h 408046"/>
                <a:gd name="connsiteX3" fmla="*/ 14537 w 451796"/>
                <a:gd name="connsiteY3" fmla="*/ 95133 h 408046"/>
                <a:gd name="connsiteX4" fmla="*/ 24967 w 451796"/>
                <a:gd name="connsiteY4" fmla="*/ 129901 h 408046"/>
                <a:gd name="connsiteX5" fmla="*/ 28444 w 451796"/>
                <a:gd name="connsiteY5" fmla="*/ 143808 h 408046"/>
                <a:gd name="connsiteX6" fmla="*/ 38874 w 451796"/>
                <a:gd name="connsiteY6" fmla="*/ 150762 h 408046"/>
                <a:gd name="connsiteX7" fmla="*/ 56258 w 451796"/>
                <a:gd name="connsiteY7" fmla="*/ 182053 h 408046"/>
                <a:gd name="connsiteX8" fmla="*/ 63212 w 451796"/>
                <a:gd name="connsiteY8" fmla="*/ 192484 h 408046"/>
                <a:gd name="connsiteX9" fmla="*/ 66689 w 451796"/>
                <a:gd name="connsiteY9" fmla="*/ 206391 h 408046"/>
                <a:gd name="connsiteX10" fmla="*/ 73642 w 451796"/>
                <a:gd name="connsiteY10" fmla="*/ 216821 h 408046"/>
                <a:gd name="connsiteX11" fmla="*/ 80596 w 451796"/>
                <a:gd name="connsiteY11" fmla="*/ 230728 h 408046"/>
                <a:gd name="connsiteX12" fmla="*/ 87550 w 451796"/>
                <a:gd name="connsiteY12" fmla="*/ 251589 h 408046"/>
                <a:gd name="connsiteX13" fmla="*/ 91026 w 451796"/>
                <a:gd name="connsiteY13" fmla="*/ 272450 h 408046"/>
                <a:gd name="connsiteX14" fmla="*/ 97980 w 451796"/>
                <a:gd name="connsiteY14" fmla="*/ 293311 h 408046"/>
                <a:gd name="connsiteX15" fmla="*/ 101457 w 451796"/>
                <a:gd name="connsiteY15" fmla="*/ 303741 h 408046"/>
                <a:gd name="connsiteX16" fmla="*/ 104934 w 451796"/>
                <a:gd name="connsiteY16" fmla="*/ 321125 h 408046"/>
                <a:gd name="connsiteX17" fmla="*/ 111887 w 451796"/>
                <a:gd name="connsiteY17" fmla="*/ 331556 h 408046"/>
                <a:gd name="connsiteX18" fmla="*/ 118841 w 451796"/>
                <a:gd name="connsiteY18" fmla="*/ 345463 h 408046"/>
                <a:gd name="connsiteX19" fmla="*/ 129271 w 451796"/>
                <a:gd name="connsiteY19" fmla="*/ 369801 h 408046"/>
                <a:gd name="connsiteX20" fmla="*/ 150132 w 451796"/>
                <a:gd name="connsiteY20" fmla="*/ 394138 h 408046"/>
                <a:gd name="connsiteX21" fmla="*/ 160562 w 451796"/>
                <a:gd name="connsiteY21" fmla="*/ 401092 h 408046"/>
                <a:gd name="connsiteX22" fmla="*/ 195331 w 451796"/>
                <a:gd name="connsiteY22" fmla="*/ 404569 h 408046"/>
                <a:gd name="connsiteX23" fmla="*/ 264867 w 451796"/>
                <a:gd name="connsiteY23" fmla="*/ 408046 h 408046"/>
                <a:gd name="connsiteX24" fmla="*/ 344833 w 451796"/>
                <a:gd name="connsiteY24" fmla="*/ 404569 h 408046"/>
                <a:gd name="connsiteX25" fmla="*/ 355264 w 451796"/>
                <a:gd name="connsiteY25" fmla="*/ 394138 h 408046"/>
                <a:gd name="connsiteX26" fmla="*/ 379601 w 451796"/>
                <a:gd name="connsiteY26" fmla="*/ 376754 h 408046"/>
                <a:gd name="connsiteX27" fmla="*/ 396985 w 451796"/>
                <a:gd name="connsiteY27" fmla="*/ 345463 h 408046"/>
                <a:gd name="connsiteX28" fmla="*/ 400462 w 451796"/>
                <a:gd name="connsiteY28" fmla="*/ 317649 h 408046"/>
                <a:gd name="connsiteX29" fmla="*/ 403939 w 451796"/>
                <a:gd name="connsiteY29" fmla="*/ 258543 h 408046"/>
                <a:gd name="connsiteX30" fmla="*/ 407416 w 451796"/>
                <a:gd name="connsiteY30" fmla="*/ 248112 h 408046"/>
                <a:gd name="connsiteX31" fmla="*/ 414369 w 451796"/>
                <a:gd name="connsiteY31" fmla="*/ 223775 h 408046"/>
                <a:gd name="connsiteX32" fmla="*/ 421323 w 451796"/>
                <a:gd name="connsiteY32" fmla="*/ 213344 h 408046"/>
                <a:gd name="connsiteX33" fmla="*/ 424800 w 451796"/>
                <a:gd name="connsiteY33" fmla="*/ 202914 h 408046"/>
                <a:gd name="connsiteX34" fmla="*/ 442184 w 451796"/>
                <a:gd name="connsiteY34" fmla="*/ 171623 h 408046"/>
                <a:gd name="connsiteX35" fmla="*/ 445661 w 451796"/>
                <a:gd name="connsiteY35" fmla="*/ 49935 h 408046"/>
                <a:gd name="connsiteX36" fmla="*/ 438707 w 451796"/>
                <a:gd name="connsiteY36" fmla="*/ 22120 h 408046"/>
                <a:gd name="connsiteX37" fmla="*/ 372648 w 451796"/>
                <a:gd name="connsiteY37" fmla="*/ 15166 h 408046"/>
                <a:gd name="connsiteX38" fmla="*/ 327449 w 451796"/>
                <a:gd name="connsiteY38" fmla="*/ 8213 h 408046"/>
                <a:gd name="connsiteX39" fmla="*/ 310065 w 451796"/>
                <a:gd name="connsiteY39" fmla="*/ 1259 h 408046"/>
                <a:gd name="connsiteX40" fmla="*/ 261390 w 451796"/>
                <a:gd name="connsiteY40" fmla="*/ 4736 h 40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1796" h="408046">
                  <a:moveTo>
                    <a:pt x="261390" y="4736"/>
                  </a:moveTo>
                  <a:lnTo>
                    <a:pt x="629" y="36027"/>
                  </a:lnTo>
                  <a:cubicBezTo>
                    <a:pt x="-3001" y="36531"/>
                    <a:pt x="10221" y="35936"/>
                    <a:pt x="11060" y="39504"/>
                  </a:cubicBezTo>
                  <a:cubicBezTo>
                    <a:pt x="15316" y="57589"/>
                    <a:pt x="12688" y="76646"/>
                    <a:pt x="14537" y="95133"/>
                  </a:cubicBezTo>
                  <a:cubicBezTo>
                    <a:pt x="15457" y="104338"/>
                    <a:pt x="23149" y="122628"/>
                    <a:pt x="24967" y="129901"/>
                  </a:cubicBezTo>
                  <a:cubicBezTo>
                    <a:pt x="26126" y="134537"/>
                    <a:pt x="25793" y="139832"/>
                    <a:pt x="28444" y="143808"/>
                  </a:cubicBezTo>
                  <a:cubicBezTo>
                    <a:pt x="30762" y="147285"/>
                    <a:pt x="35397" y="148444"/>
                    <a:pt x="38874" y="150762"/>
                  </a:cubicBezTo>
                  <a:cubicBezTo>
                    <a:pt x="44994" y="169120"/>
                    <a:pt x="40318" y="158143"/>
                    <a:pt x="56258" y="182053"/>
                  </a:cubicBezTo>
                  <a:lnTo>
                    <a:pt x="63212" y="192484"/>
                  </a:lnTo>
                  <a:cubicBezTo>
                    <a:pt x="64371" y="197120"/>
                    <a:pt x="64807" y="201999"/>
                    <a:pt x="66689" y="206391"/>
                  </a:cubicBezTo>
                  <a:cubicBezTo>
                    <a:pt x="68335" y="210232"/>
                    <a:pt x="71569" y="213193"/>
                    <a:pt x="73642" y="216821"/>
                  </a:cubicBezTo>
                  <a:cubicBezTo>
                    <a:pt x="76213" y="221321"/>
                    <a:pt x="78671" y="225916"/>
                    <a:pt x="80596" y="230728"/>
                  </a:cubicBezTo>
                  <a:cubicBezTo>
                    <a:pt x="83318" y="237534"/>
                    <a:pt x="87550" y="251589"/>
                    <a:pt x="87550" y="251589"/>
                  </a:cubicBezTo>
                  <a:cubicBezTo>
                    <a:pt x="88709" y="258543"/>
                    <a:pt x="89316" y="265611"/>
                    <a:pt x="91026" y="272450"/>
                  </a:cubicBezTo>
                  <a:cubicBezTo>
                    <a:pt x="92804" y="279561"/>
                    <a:pt x="95662" y="286357"/>
                    <a:pt x="97980" y="293311"/>
                  </a:cubicBezTo>
                  <a:cubicBezTo>
                    <a:pt x="99139" y="296788"/>
                    <a:pt x="100738" y="300147"/>
                    <a:pt x="101457" y="303741"/>
                  </a:cubicBezTo>
                  <a:cubicBezTo>
                    <a:pt x="102616" y="309536"/>
                    <a:pt x="102859" y="315592"/>
                    <a:pt x="104934" y="321125"/>
                  </a:cubicBezTo>
                  <a:cubicBezTo>
                    <a:pt x="106401" y="325038"/>
                    <a:pt x="109814" y="327928"/>
                    <a:pt x="111887" y="331556"/>
                  </a:cubicBezTo>
                  <a:cubicBezTo>
                    <a:pt x="114458" y="336056"/>
                    <a:pt x="117021" y="340610"/>
                    <a:pt x="118841" y="345463"/>
                  </a:cubicBezTo>
                  <a:cubicBezTo>
                    <a:pt x="127190" y="367726"/>
                    <a:pt x="116293" y="351632"/>
                    <a:pt x="129271" y="369801"/>
                  </a:cubicBezTo>
                  <a:cubicBezTo>
                    <a:pt x="136040" y="379278"/>
                    <a:pt x="141215" y="386707"/>
                    <a:pt x="150132" y="394138"/>
                  </a:cubicBezTo>
                  <a:cubicBezTo>
                    <a:pt x="153342" y="396813"/>
                    <a:pt x="156490" y="400152"/>
                    <a:pt x="160562" y="401092"/>
                  </a:cubicBezTo>
                  <a:cubicBezTo>
                    <a:pt x="171911" y="403711"/>
                    <a:pt x="183709" y="403794"/>
                    <a:pt x="195331" y="404569"/>
                  </a:cubicBezTo>
                  <a:cubicBezTo>
                    <a:pt x="218487" y="406113"/>
                    <a:pt x="241688" y="406887"/>
                    <a:pt x="264867" y="408046"/>
                  </a:cubicBezTo>
                  <a:cubicBezTo>
                    <a:pt x="291522" y="406887"/>
                    <a:pt x="318463" y="408626"/>
                    <a:pt x="344833" y="404569"/>
                  </a:cubicBezTo>
                  <a:cubicBezTo>
                    <a:pt x="349693" y="403821"/>
                    <a:pt x="351531" y="397338"/>
                    <a:pt x="355264" y="394138"/>
                  </a:cubicBezTo>
                  <a:cubicBezTo>
                    <a:pt x="362806" y="387673"/>
                    <a:pt x="371350" y="382255"/>
                    <a:pt x="379601" y="376754"/>
                  </a:cubicBezTo>
                  <a:cubicBezTo>
                    <a:pt x="395541" y="352844"/>
                    <a:pt x="390865" y="363821"/>
                    <a:pt x="396985" y="345463"/>
                  </a:cubicBezTo>
                  <a:cubicBezTo>
                    <a:pt x="398144" y="336192"/>
                    <a:pt x="399717" y="326963"/>
                    <a:pt x="400462" y="317649"/>
                  </a:cubicBezTo>
                  <a:cubicBezTo>
                    <a:pt x="402036" y="297976"/>
                    <a:pt x="401975" y="278181"/>
                    <a:pt x="403939" y="258543"/>
                  </a:cubicBezTo>
                  <a:cubicBezTo>
                    <a:pt x="404304" y="254896"/>
                    <a:pt x="406409" y="251636"/>
                    <a:pt x="407416" y="248112"/>
                  </a:cubicBezTo>
                  <a:cubicBezTo>
                    <a:pt x="408903" y="242907"/>
                    <a:pt x="411588" y="229337"/>
                    <a:pt x="414369" y="223775"/>
                  </a:cubicBezTo>
                  <a:cubicBezTo>
                    <a:pt x="416238" y="220037"/>
                    <a:pt x="419454" y="217082"/>
                    <a:pt x="421323" y="213344"/>
                  </a:cubicBezTo>
                  <a:cubicBezTo>
                    <a:pt x="422962" y="210066"/>
                    <a:pt x="423312" y="206263"/>
                    <a:pt x="424800" y="202914"/>
                  </a:cubicBezTo>
                  <a:cubicBezTo>
                    <a:pt x="433001" y="184461"/>
                    <a:pt x="433120" y="185218"/>
                    <a:pt x="442184" y="171623"/>
                  </a:cubicBezTo>
                  <a:cubicBezTo>
                    <a:pt x="455586" y="118008"/>
                    <a:pt x="453240" y="138360"/>
                    <a:pt x="445661" y="49935"/>
                  </a:cubicBezTo>
                  <a:cubicBezTo>
                    <a:pt x="444845" y="40413"/>
                    <a:pt x="447774" y="25142"/>
                    <a:pt x="438707" y="22120"/>
                  </a:cubicBezTo>
                  <a:cubicBezTo>
                    <a:pt x="410651" y="12767"/>
                    <a:pt x="431935" y="18872"/>
                    <a:pt x="372648" y="15166"/>
                  </a:cubicBezTo>
                  <a:cubicBezTo>
                    <a:pt x="342093" y="4984"/>
                    <a:pt x="394700" y="21664"/>
                    <a:pt x="327449" y="8213"/>
                  </a:cubicBezTo>
                  <a:cubicBezTo>
                    <a:pt x="321329" y="6989"/>
                    <a:pt x="316289" y="1720"/>
                    <a:pt x="310065" y="1259"/>
                  </a:cubicBezTo>
                  <a:cubicBezTo>
                    <a:pt x="284638" y="-625"/>
                    <a:pt x="312963" y="-1059"/>
                    <a:pt x="261390" y="4736"/>
                  </a:cubicBezTo>
                  <a:close/>
                </a:path>
              </a:pathLst>
            </a:custGeom>
            <a:solidFill>
              <a:srgbClr val="FCBF9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2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62"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6639609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25397310-1DB1-484A-A1A6-960524AAC12F}"/>
              </a:ext>
            </a:extLst>
          </p:cNvPr>
          <p:cNvSpPr/>
          <p:nvPr/>
        </p:nvSpPr>
        <p:spPr>
          <a:xfrm>
            <a:off x="1071870" y="1926799"/>
            <a:ext cx="3202675" cy="3754874"/>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We use the following quantifiers with countable nouns:</a:t>
            </a:r>
          </a:p>
          <a:p>
            <a:pPr algn="l"/>
            <a:endParaRPr lang="en-GB" sz="16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b="0" dirty="0">
                <a:solidFill>
                  <a:schemeClr val="tx1">
                    <a:lumMod val="85000"/>
                    <a:lumOff val="15000"/>
                  </a:schemeClr>
                </a:solidFill>
                <a:latin typeface="Segoe UI" panose="020B0502040204020203" pitchFamily="34" charset="0"/>
                <a:cs typeface="Segoe UI" panose="020B0502040204020203" pitchFamily="34" charset="0"/>
              </a:rPr>
              <a:t>There are </a:t>
            </a:r>
            <a:r>
              <a:rPr lang="en-GB" sz="1700" u="sng" dirty="0">
                <a:solidFill>
                  <a:srgbClr val="004D40"/>
                </a:solidFill>
                <a:latin typeface="Segoe Script" panose="030B0504020000000003" pitchFamily="66" charset="0"/>
                <a:cs typeface="Segoe UI Semibold" panose="020B0702040204020203" pitchFamily="34" charset="0"/>
              </a:rPr>
              <a:t>too many </a:t>
            </a:r>
            <a:r>
              <a:rPr lang="en-GB" sz="1700" b="0" dirty="0">
                <a:solidFill>
                  <a:schemeClr val="tx1">
                    <a:lumMod val="85000"/>
                    <a:lumOff val="15000"/>
                  </a:schemeClr>
                </a:solidFill>
                <a:latin typeface="Segoe UI" panose="020B0502040204020203" pitchFamily="34" charset="0"/>
                <a:cs typeface="Segoe UI" panose="020B0502040204020203" pitchFamily="34" charset="0"/>
              </a:rPr>
              <a:t>bananas.</a:t>
            </a:r>
          </a:p>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 </a:t>
            </a:r>
            <a:endParaRPr lang="en-GB" sz="16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dirty="0">
                <a:solidFill>
                  <a:srgbClr val="4C2873"/>
                </a:solidFill>
                <a:latin typeface="Segoe Script" panose="030B0504020000000003" pitchFamily="66" charset="0"/>
                <a:cs typeface="Segoe UI Semibold" panose="020B0702040204020203" pitchFamily="34" charset="0"/>
              </a:rPr>
              <a:t>a few apples. </a:t>
            </a:r>
          </a:p>
          <a:p>
            <a:pPr algn="l"/>
            <a:r>
              <a:rPr lang="en-GB" sz="1700" dirty="0">
                <a:solidFill>
                  <a:srgbClr val="BF8152"/>
                </a:solidFill>
                <a:latin typeface="Segoe Script" panose="030B0504020000000003" pitchFamily="66" charset="0"/>
                <a:cs typeface="Segoe UI Semibold" panose="020B0702040204020203" pitchFamily="34" charset="0"/>
              </a:rPr>
              <a:t>(very) few donuts. </a:t>
            </a:r>
          </a:p>
          <a:p>
            <a:pPr algn="l"/>
            <a:r>
              <a:rPr lang="en-GB" sz="1700" dirty="0">
                <a:solidFill>
                  <a:srgbClr val="C4A226"/>
                </a:solidFill>
                <a:latin typeface="Segoe Script" panose="030B0504020000000003" pitchFamily="66" charset="0"/>
                <a:cs typeface="Segoe UI Semibold" panose="020B0702040204020203" pitchFamily="34" charset="0"/>
              </a:rPr>
              <a:t>not many biscuits. </a:t>
            </a:r>
          </a:p>
          <a:p>
            <a:pPr algn="l"/>
            <a:r>
              <a:rPr lang="en-GB" sz="1700" dirty="0">
                <a:solidFill>
                  <a:srgbClr val="327A79"/>
                </a:solidFill>
                <a:latin typeface="Segoe Script" panose="030B0504020000000003" pitchFamily="66" charset="0"/>
                <a:cs typeface="Segoe UI Semibold" panose="020B0702040204020203" pitchFamily="34" charset="0"/>
              </a:rPr>
              <a:t>plenty of peas. </a:t>
            </a:r>
          </a:p>
          <a:p>
            <a:pPr algn="l"/>
            <a:r>
              <a:rPr lang="en-GB" sz="1700" dirty="0">
                <a:solidFill>
                  <a:srgbClr val="4C2873"/>
                </a:solidFill>
                <a:latin typeface="Segoe Script" panose="030B0504020000000003" pitchFamily="66" charset="0"/>
                <a:cs typeface="Segoe UI Semibold" panose="020B0702040204020203" pitchFamily="34" charset="0"/>
              </a:rPr>
              <a:t>a lot of / lots of nuts. </a:t>
            </a:r>
          </a:p>
          <a:p>
            <a:pPr algn="l"/>
            <a:r>
              <a:rPr lang="en-GB" sz="1700" dirty="0">
                <a:solidFill>
                  <a:srgbClr val="BF8152"/>
                </a:solidFill>
                <a:latin typeface="Segoe Script" panose="030B0504020000000003" pitchFamily="66" charset="0"/>
                <a:cs typeface="Segoe UI Semibold" panose="020B0702040204020203" pitchFamily="34" charset="0"/>
              </a:rPr>
              <a:t>(not) enough tomatoes. </a:t>
            </a:r>
          </a:p>
          <a:p>
            <a:pPr algn="l"/>
            <a:r>
              <a:rPr lang="en-GB" sz="1700" dirty="0">
                <a:solidFill>
                  <a:srgbClr val="C4A226"/>
                </a:solidFill>
                <a:latin typeface="Segoe Script" panose="030B0504020000000003" pitchFamily="66" charset="0"/>
                <a:cs typeface="Segoe UI Semibold" panose="020B0702040204020203" pitchFamily="34" charset="0"/>
              </a:rPr>
              <a:t>hardly any eggs. </a:t>
            </a:r>
          </a:p>
          <a:p>
            <a:pPr algn="l"/>
            <a:r>
              <a:rPr lang="en-GB" sz="1700" dirty="0">
                <a:solidFill>
                  <a:srgbClr val="327A79"/>
                </a:solidFill>
                <a:latin typeface="Segoe Script" panose="030B0504020000000003" pitchFamily="66" charset="0"/>
                <a:cs typeface="Segoe UI Semibold" panose="020B0702040204020203" pitchFamily="34" charset="0"/>
              </a:rPr>
              <a:t>no pineapples. </a:t>
            </a:r>
            <a:endParaRPr lang="en-GB" sz="1700" u="sng" dirty="0">
              <a:solidFill>
                <a:srgbClr val="327A79"/>
              </a:solidFill>
              <a:latin typeface="Segoe Script" panose="030B0504020000000003" pitchFamily="66" charset="0"/>
              <a:cs typeface="Segoe UI Semibold" panose="020B0702040204020203" pitchFamily="34" charset="0"/>
            </a:endParaRPr>
          </a:p>
        </p:txBody>
      </p:sp>
      <p:sp>
        <p:nvSpPr>
          <p:cNvPr id="55" name="Rectángulo 54">
            <a:extLst>
              <a:ext uri="{FF2B5EF4-FFF2-40B4-BE49-F238E27FC236}">
                <a16:creationId xmlns:a16="http://schemas.microsoft.com/office/drawing/2014/main" id="{25397310-1DB1-484A-A1A6-960524AAC12F}"/>
              </a:ext>
            </a:extLst>
          </p:cNvPr>
          <p:cNvSpPr/>
          <p:nvPr/>
        </p:nvSpPr>
        <p:spPr>
          <a:xfrm>
            <a:off x="5406268" y="1866513"/>
            <a:ext cx="3254965" cy="3754874"/>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We use the following quantifiers with uncountable nouns:</a:t>
            </a:r>
          </a:p>
          <a:p>
            <a:pPr algn="l"/>
            <a:endParaRPr lang="en-GB" sz="1700" b="0" dirty="0"/>
          </a:p>
          <a:p>
            <a:pPr algn="l"/>
            <a:r>
              <a:rPr lang="en-GB" sz="1700" b="0" dirty="0">
                <a:latin typeface="Segoe UI" panose="020B0502040204020203" pitchFamily="34" charset="0"/>
                <a:cs typeface="Segoe UI" panose="020B0502040204020203" pitchFamily="34" charset="0"/>
              </a:rPr>
              <a:t>There is </a:t>
            </a:r>
            <a:r>
              <a:rPr lang="en-GB" sz="1700" u="sng" dirty="0">
                <a:solidFill>
                  <a:srgbClr val="004D40"/>
                </a:solidFill>
                <a:latin typeface="Segoe Script" panose="030B0504020000000003" pitchFamily="66" charset="0"/>
                <a:cs typeface="Segoe UI Semibold" panose="020B0702040204020203" pitchFamily="34" charset="0"/>
              </a:rPr>
              <a:t>too muc</a:t>
            </a:r>
            <a:r>
              <a:rPr lang="en-GB" sz="1700" dirty="0">
                <a:solidFill>
                  <a:srgbClr val="004D40"/>
                </a:solidFill>
                <a:latin typeface="Segoe Script" panose="030B0504020000000003" pitchFamily="66" charset="0"/>
                <a:cs typeface="Segoe UI Semibold" panose="020B0702040204020203" pitchFamily="34" charset="0"/>
              </a:rPr>
              <a:t>h </a:t>
            </a:r>
            <a:r>
              <a:rPr lang="en-GB" sz="1700" b="0" dirty="0">
                <a:latin typeface="Segoe UI" panose="020B0502040204020203" pitchFamily="34" charset="0"/>
                <a:cs typeface="Segoe UI" panose="020B0502040204020203" pitchFamily="34" charset="0"/>
              </a:rPr>
              <a:t>fruit. </a:t>
            </a:r>
          </a:p>
          <a:p>
            <a:pPr algn="l"/>
            <a:endParaRPr lang="en-GB" sz="1700" b="0" dirty="0"/>
          </a:p>
          <a:p>
            <a:pPr algn="l"/>
            <a:r>
              <a:rPr lang="en-GB" sz="1700" dirty="0">
                <a:solidFill>
                  <a:srgbClr val="4C2873"/>
                </a:solidFill>
                <a:latin typeface="Segoe Script" panose="030B0504020000000003" pitchFamily="66" charset="0"/>
              </a:rPr>
              <a:t>a little milk. </a:t>
            </a:r>
          </a:p>
          <a:p>
            <a:pPr algn="l"/>
            <a:r>
              <a:rPr lang="en-GB" sz="1700" dirty="0">
                <a:solidFill>
                  <a:srgbClr val="BF8152"/>
                </a:solidFill>
                <a:latin typeface="Segoe Script" panose="030B0504020000000003" pitchFamily="66" charset="0"/>
              </a:rPr>
              <a:t>(very) little cheese. </a:t>
            </a:r>
          </a:p>
          <a:p>
            <a:pPr algn="l"/>
            <a:r>
              <a:rPr lang="en-GB" sz="1700" dirty="0">
                <a:solidFill>
                  <a:srgbClr val="C4A226"/>
                </a:solidFill>
                <a:latin typeface="Segoe Script" panose="030B0504020000000003" pitchFamily="66" charset="0"/>
              </a:rPr>
              <a:t>not much orange juice. </a:t>
            </a:r>
          </a:p>
          <a:p>
            <a:pPr algn="l"/>
            <a:r>
              <a:rPr lang="en-GB" sz="1700" dirty="0">
                <a:solidFill>
                  <a:srgbClr val="327A79"/>
                </a:solidFill>
                <a:latin typeface="Segoe Script" panose="030B0504020000000003" pitchFamily="66" charset="0"/>
              </a:rPr>
              <a:t>plenty of salt. </a:t>
            </a:r>
          </a:p>
          <a:p>
            <a:pPr algn="l"/>
            <a:r>
              <a:rPr lang="en-GB" sz="1700" dirty="0">
                <a:solidFill>
                  <a:srgbClr val="4C2873"/>
                </a:solidFill>
                <a:latin typeface="Segoe Script" panose="030B0504020000000003" pitchFamily="66" charset="0"/>
              </a:rPr>
              <a:t>a lot of / lots of sugar. </a:t>
            </a:r>
          </a:p>
          <a:p>
            <a:pPr algn="l"/>
            <a:r>
              <a:rPr lang="en-GB" sz="1700" dirty="0">
                <a:solidFill>
                  <a:srgbClr val="BF8152"/>
                </a:solidFill>
                <a:latin typeface="Segoe Script" panose="030B0504020000000003" pitchFamily="66" charset="0"/>
              </a:rPr>
              <a:t>(not) enough water. </a:t>
            </a:r>
          </a:p>
          <a:p>
            <a:pPr algn="l"/>
            <a:r>
              <a:rPr lang="en-GB" sz="1700" dirty="0">
                <a:solidFill>
                  <a:srgbClr val="C4A226"/>
                </a:solidFill>
                <a:latin typeface="Segoe Script" panose="030B0504020000000003" pitchFamily="66" charset="0"/>
              </a:rPr>
              <a:t>hardly any rice. </a:t>
            </a:r>
          </a:p>
          <a:p>
            <a:pPr algn="l"/>
            <a:r>
              <a:rPr lang="en-GB" sz="1700" dirty="0">
                <a:solidFill>
                  <a:srgbClr val="327A79"/>
                </a:solidFill>
                <a:latin typeface="Segoe Script" panose="030B0504020000000003" pitchFamily="66" charset="0"/>
              </a:rPr>
              <a:t>no butter.</a:t>
            </a:r>
            <a:endParaRPr lang="en-GB" sz="1700" u="sng" dirty="0">
              <a:solidFill>
                <a:srgbClr val="327A79"/>
              </a:solidFill>
              <a:latin typeface="Segoe Script" panose="030B0504020000000003" pitchFamily="66" charset="0"/>
              <a:cs typeface="Segoe UI Semibold" panose="020B0702040204020203" pitchFamily="34" charset="0"/>
            </a:endParaRPr>
          </a:p>
        </p:txBody>
      </p:sp>
      <p:cxnSp>
        <p:nvCxnSpPr>
          <p:cNvPr id="3" name="Conector recto 2"/>
          <p:cNvCxnSpPr/>
          <p:nvPr/>
        </p:nvCxnSpPr>
        <p:spPr>
          <a:xfrm>
            <a:off x="4750904" y="1987824"/>
            <a:ext cx="0" cy="3607030"/>
          </a:xfrm>
          <a:prstGeom prst="line">
            <a:avLst/>
          </a:prstGeom>
          <a:noFill/>
          <a:ln w="19050" cap="flat">
            <a:solidFill>
              <a:schemeClr val="bg1">
                <a:lumMod val="75000"/>
              </a:schemeClr>
            </a:solidFill>
            <a:prstDash val="lgDash"/>
            <a:miter lim="400000"/>
          </a:ln>
          <a:effectLst/>
          <a:sp3d/>
        </p:spPr>
        <p:style>
          <a:lnRef idx="0">
            <a:scrgbClr r="0" g="0" b="0"/>
          </a:lnRef>
          <a:fillRef idx="0">
            <a:scrgbClr r="0" g="0" b="0"/>
          </a:fillRef>
          <a:effectRef idx="0">
            <a:scrgbClr r="0" g="0" b="0"/>
          </a:effectRef>
          <a:fontRef idx="none"/>
        </p:style>
      </p:cxnSp>
      <p:sp>
        <p:nvSpPr>
          <p:cNvPr id="60"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5998623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25397310-1DB1-484A-A1A6-960524AAC12F}"/>
              </a:ext>
            </a:extLst>
          </p:cNvPr>
          <p:cNvSpPr/>
          <p:nvPr/>
        </p:nvSpPr>
        <p:spPr>
          <a:xfrm>
            <a:off x="1071869" y="1732696"/>
            <a:ext cx="7459066" cy="3400931"/>
          </a:xfrm>
          <a:prstGeom prst="rect">
            <a:avLst/>
          </a:prstGeom>
        </p:spPr>
        <p:txBody>
          <a:bodyPr wrap="square">
            <a:spAutoFit/>
          </a:bodyPr>
          <a:lstStyle/>
          <a:p>
            <a:pPr algn="l"/>
            <a:r>
              <a:rPr lang="en-GB" sz="1700" dirty="0">
                <a:solidFill>
                  <a:schemeClr val="tx1">
                    <a:lumMod val="85000"/>
                    <a:lumOff val="15000"/>
                  </a:schemeClr>
                </a:solidFill>
                <a:latin typeface="Segoe UI Semibold" panose="020B0702040204020203" pitchFamily="34" charset="0"/>
                <a:cs typeface="Segoe UI Semibold" panose="020B0702040204020203" pitchFamily="34" charset="0"/>
              </a:rPr>
              <a:t>Fill in the blanks below using “little” or “few”:</a:t>
            </a:r>
          </a:p>
          <a:p>
            <a:endParaRPr lang="en-GB" sz="2400" dirty="0"/>
          </a:p>
          <a:p>
            <a:pPr algn="l"/>
            <a:r>
              <a:rPr lang="en-GB" sz="1700" dirty="0">
                <a:solidFill>
                  <a:srgbClr val="4C2873"/>
                </a:solidFill>
                <a:latin typeface="Segoe Script" panose="030B0504020000000003" pitchFamily="66" charset="0"/>
              </a:rPr>
              <a:t>1.      There is few money in the wallet.</a:t>
            </a:r>
          </a:p>
          <a:p>
            <a:pPr algn="l"/>
            <a:r>
              <a:rPr lang="en-GB" sz="1700" dirty="0">
                <a:solidFill>
                  <a:srgbClr val="BF8152"/>
                </a:solidFill>
                <a:latin typeface="Segoe Script" panose="030B0504020000000003" pitchFamily="66" charset="0"/>
              </a:rPr>
              <a:t>2.      I’ve got a few books.</a:t>
            </a:r>
          </a:p>
          <a:p>
            <a:pPr algn="l"/>
            <a:r>
              <a:rPr lang="en-GB" sz="1700" dirty="0">
                <a:solidFill>
                  <a:srgbClr val="C4A226"/>
                </a:solidFill>
                <a:latin typeface="Segoe Script" panose="030B0504020000000003" pitchFamily="66" charset="0"/>
              </a:rPr>
              <a:t>3.      My mum has got a few cigarettes in the packet.</a:t>
            </a:r>
          </a:p>
          <a:p>
            <a:pPr algn="l"/>
            <a:r>
              <a:rPr lang="en-GB" sz="1700" dirty="0">
                <a:solidFill>
                  <a:srgbClr val="327A79"/>
                </a:solidFill>
                <a:latin typeface="Segoe Script" panose="030B0504020000000003" pitchFamily="66" charset="0"/>
              </a:rPr>
              <a:t>4.      I can’t wait for you. I’ve got  little time.</a:t>
            </a:r>
          </a:p>
          <a:p>
            <a:pPr algn="l"/>
            <a:r>
              <a:rPr lang="en-GB" sz="1700" dirty="0">
                <a:solidFill>
                  <a:srgbClr val="004D40"/>
                </a:solidFill>
                <a:latin typeface="Segoe Script" panose="030B0504020000000003" pitchFamily="66" charset="0"/>
              </a:rPr>
              <a:t>5.      Fred has got a few English books.</a:t>
            </a:r>
          </a:p>
          <a:p>
            <a:pPr algn="l"/>
            <a:r>
              <a:rPr lang="en-GB" sz="1700" dirty="0">
                <a:solidFill>
                  <a:srgbClr val="4C2873"/>
                </a:solidFill>
                <a:latin typeface="Segoe Script" panose="030B0504020000000003" pitchFamily="66" charset="0"/>
              </a:rPr>
              <a:t>6.      Brenda has got  a few  friends.</a:t>
            </a:r>
          </a:p>
          <a:p>
            <a:pPr algn="l"/>
            <a:r>
              <a:rPr lang="en-GB" sz="1700" dirty="0">
                <a:solidFill>
                  <a:srgbClr val="BF8152"/>
                </a:solidFill>
                <a:latin typeface="Segoe Script" panose="030B0504020000000003" pitchFamily="66" charset="0"/>
              </a:rPr>
              <a:t>7.      There is little butter left. We need to buy some.</a:t>
            </a:r>
          </a:p>
          <a:p>
            <a:pPr algn="l"/>
            <a:r>
              <a:rPr lang="en-GB" sz="1700" dirty="0">
                <a:solidFill>
                  <a:srgbClr val="C4A226"/>
                </a:solidFill>
                <a:latin typeface="Segoe Script" panose="030B0504020000000003" pitchFamily="66" charset="0"/>
              </a:rPr>
              <a:t>8.      There are a few people at the cinema.</a:t>
            </a:r>
          </a:p>
          <a:p>
            <a:pPr algn="l"/>
            <a:r>
              <a:rPr lang="en-GB" sz="1700" dirty="0">
                <a:solidFill>
                  <a:srgbClr val="327A79"/>
                </a:solidFill>
                <a:latin typeface="Segoe Script" panose="030B0504020000000003" pitchFamily="66" charset="0"/>
              </a:rPr>
              <a:t>9.      I have got few magazines. I prefer books.</a:t>
            </a:r>
          </a:p>
          <a:p>
            <a:pPr algn="l"/>
            <a:r>
              <a:rPr lang="en-GB" sz="1700" dirty="0">
                <a:solidFill>
                  <a:srgbClr val="004D40"/>
                </a:solidFill>
                <a:latin typeface="Segoe Script" panose="030B0504020000000003" pitchFamily="66" charset="0"/>
              </a:rPr>
              <a:t>10.    There is a few pizza in the fridge if you are hungry.</a:t>
            </a:r>
          </a:p>
        </p:txBody>
      </p:sp>
      <p:sp>
        <p:nvSpPr>
          <p:cNvPr id="56"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grpSp>
        <p:nvGrpSpPr>
          <p:cNvPr id="2" name="Grupo 1">
            <a:extLst>
              <a:ext uri="{FF2B5EF4-FFF2-40B4-BE49-F238E27FC236}">
                <a16:creationId xmlns:a16="http://schemas.microsoft.com/office/drawing/2014/main" id="{BE89A01F-01C7-466C-B473-3A7F6A412E39}"/>
              </a:ext>
            </a:extLst>
          </p:cNvPr>
          <p:cNvGrpSpPr/>
          <p:nvPr/>
        </p:nvGrpSpPr>
        <p:grpSpPr>
          <a:xfrm>
            <a:off x="1125091" y="5311661"/>
            <a:ext cx="7241424" cy="613353"/>
            <a:chOff x="1125090" y="5282225"/>
            <a:chExt cx="7921137" cy="670925"/>
          </a:xfrm>
        </p:grpSpPr>
        <p:grpSp>
          <p:nvGrpSpPr>
            <p:cNvPr id="66" name="Grupo 65"/>
            <p:cNvGrpSpPr/>
            <p:nvPr/>
          </p:nvGrpSpPr>
          <p:grpSpPr>
            <a:xfrm>
              <a:off x="1125090" y="5282587"/>
              <a:ext cx="5936891" cy="670563"/>
              <a:chOff x="1815351" y="774835"/>
              <a:chExt cx="17298123" cy="1953792"/>
            </a:xfrm>
          </p:grpSpPr>
          <p:pic>
            <p:nvPicPr>
              <p:cNvPr id="67" name="Picture 2" descr="Resultado de imagen para frutas y verduras dibujo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77" b="63888"/>
              <a:stretch/>
            </p:blipFill>
            <p:spPr bwMode="auto">
              <a:xfrm>
                <a:off x="1815351" y="778154"/>
                <a:ext cx="5759654" cy="193719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Resultado de imagen para frutas y verduras dibujo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6911" b="30583"/>
              <a:stretch/>
            </p:blipFill>
            <p:spPr bwMode="auto">
              <a:xfrm>
                <a:off x="7276667" y="774835"/>
                <a:ext cx="5962650" cy="193822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Resultado de imagen para frutas y verduras dibujos"/>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67945"/>
              <a:stretch/>
            </p:blipFill>
            <p:spPr bwMode="auto">
              <a:xfrm>
                <a:off x="13150824" y="790402"/>
                <a:ext cx="5962650" cy="1938225"/>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2" descr="Resultado de imagen para frutas y verduras dibujos">
              <a:extLst>
                <a:ext uri="{FF2B5EF4-FFF2-40B4-BE49-F238E27FC236}">
                  <a16:creationId xmlns:a16="http://schemas.microsoft.com/office/drawing/2014/main" id="{0C8BC126-8A54-4C97-922F-4D91C413C67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77" b="63888"/>
            <a:stretch/>
          </p:blipFill>
          <p:spPr bwMode="auto">
            <a:xfrm>
              <a:off x="7069455" y="5282225"/>
              <a:ext cx="1976772" cy="66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865654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25397310-1DB1-484A-A1A6-960524AAC12F}"/>
              </a:ext>
            </a:extLst>
          </p:cNvPr>
          <p:cNvSpPr/>
          <p:nvPr/>
        </p:nvSpPr>
        <p:spPr>
          <a:xfrm>
            <a:off x="1071869" y="1732248"/>
            <a:ext cx="6996911" cy="3339376"/>
          </a:xfrm>
          <a:prstGeom prst="rect">
            <a:avLst/>
          </a:prstGeom>
        </p:spPr>
        <p:txBody>
          <a:bodyPr wrap="square">
            <a:spAutoFit/>
          </a:bodyPr>
          <a:lstStyle/>
          <a:p>
            <a:pPr algn="l"/>
            <a:r>
              <a:rPr lang="en-GB" sz="1700" dirty="0">
                <a:solidFill>
                  <a:schemeClr val="tx1">
                    <a:lumMod val="85000"/>
                    <a:lumOff val="15000"/>
                  </a:schemeClr>
                </a:solidFill>
                <a:latin typeface="Segoe UI Semibold" panose="020B0702040204020203" pitchFamily="34" charset="0"/>
                <a:cs typeface="Segoe UI Semibold" panose="020B0702040204020203" pitchFamily="34" charset="0"/>
              </a:rPr>
              <a:t>Fill in the blanks using “much” or “many”.</a:t>
            </a:r>
          </a:p>
          <a:p>
            <a:pPr algn="l"/>
            <a:r>
              <a:rPr lang="en-GB" sz="2400" dirty="0">
                <a:solidFill>
                  <a:srgbClr val="4C2873"/>
                </a:solidFill>
                <a:latin typeface="Segoe Script" panose="030B0504020000000003" pitchFamily="66" charset="0"/>
              </a:rPr>
              <a:t> </a:t>
            </a:r>
          </a:p>
          <a:p>
            <a:pPr algn="l"/>
            <a:r>
              <a:rPr lang="en-GB" sz="1700" dirty="0">
                <a:solidFill>
                  <a:srgbClr val="4C2873"/>
                </a:solidFill>
                <a:latin typeface="Segoe Script" panose="030B0504020000000003" pitchFamily="66" charset="0"/>
              </a:rPr>
              <a:t>1.      How much books did you buy?</a:t>
            </a:r>
          </a:p>
          <a:p>
            <a:pPr algn="l"/>
            <a:r>
              <a:rPr lang="en-GB" sz="1700" dirty="0">
                <a:solidFill>
                  <a:srgbClr val="BF8152"/>
                </a:solidFill>
                <a:latin typeface="Segoe Script" panose="030B0504020000000003" pitchFamily="66" charset="0"/>
              </a:rPr>
              <a:t>2.      How much money do you have</a:t>
            </a:r>
          </a:p>
          <a:p>
            <a:pPr algn="l"/>
            <a:r>
              <a:rPr lang="en-GB" sz="1700" dirty="0">
                <a:solidFill>
                  <a:srgbClr val="C4A226"/>
                </a:solidFill>
                <a:latin typeface="Segoe Script" panose="030B0504020000000003" pitchFamily="66" charset="0"/>
              </a:rPr>
              <a:t>3.      How much did the car cost?</a:t>
            </a:r>
          </a:p>
          <a:p>
            <a:pPr algn="l"/>
            <a:r>
              <a:rPr lang="en-GB" sz="1700" dirty="0">
                <a:solidFill>
                  <a:srgbClr val="327A79"/>
                </a:solidFill>
                <a:latin typeface="Segoe Script" panose="030B0504020000000003" pitchFamily="66" charset="0"/>
              </a:rPr>
              <a:t>4.      How much apples are there in the basket?</a:t>
            </a:r>
          </a:p>
          <a:p>
            <a:pPr algn="l"/>
            <a:r>
              <a:rPr lang="en-GB" sz="1700" dirty="0">
                <a:solidFill>
                  <a:srgbClr val="004D40"/>
                </a:solidFill>
                <a:latin typeface="Segoe Script" panose="030B0504020000000003" pitchFamily="66" charset="0"/>
              </a:rPr>
              <a:t>5.      How many times have you been to the dentist?</a:t>
            </a:r>
          </a:p>
          <a:p>
            <a:pPr algn="l"/>
            <a:r>
              <a:rPr lang="en-GB" sz="1700" dirty="0">
                <a:solidFill>
                  <a:srgbClr val="4C2873"/>
                </a:solidFill>
                <a:latin typeface="Segoe Script" panose="030B0504020000000003" pitchFamily="66" charset="0"/>
              </a:rPr>
              <a:t>6.      How many butter do you need?</a:t>
            </a:r>
          </a:p>
          <a:p>
            <a:pPr algn="l"/>
            <a:r>
              <a:rPr lang="en-GB" sz="1700" dirty="0">
                <a:solidFill>
                  <a:srgbClr val="BF8152"/>
                </a:solidFill>
                <a:latin typeface="Segoe Script" panose="030B0504020000000003" pitchFamily="66" charset="0"/>
              </a:rPr>
              <a:t>7.      How many oranges do you want?</a:t>
            </a:r>
          </a:p>
          <a:p>
            <a:pPr algn="l"/>
            <a:r>
              <a:rPr lang="en-GB" sz="1700" dirty="0">
                <a:solidFill>
                  <a:srgbClr val="C4A226"/>
                </a:solidFill>
                <a:latin typeface="Segoe Script" panose="030B0504020000000003" pitchFamily="66" charset="0"/>
              </a:rPr>
              <a:t>8.      How many wine does he drink?</a:t>
            </a:r>
          </a:p>
          <a:p>
            <a:pPr algn="l"/>
            <a:r>
              <a:rPr lang="en-GB" sz="1700" dirty="0">
                <a:solidFill>
                  <a:srgbClr val="327A79"/>
                </a:solidFill>
                <a:latin typeface="Segoe Script" panose="030B0504020000000003" pitchFamily="66" charset="0"/>
              </a:rPr>
              <a:t>9.      How many girls are there in your class?</a:t>
            </a:r>
          </a:p>
          <a:p>
            <a:pPr algn="l"/>
            <a:r>
              <a:rPr lang="en-GB" sz="1700" dirty="0">
                <a:solidFill>
                  <a:srgbClr val="004D40"/>
                </a:solidFill>
                <a:latin typeface="Segoe Script" panose="030B0504020000000003" pitchFamily="66" charset="0"/>
              </a:rPr>
              <a:t>10.    How much stamps have you got in your collection?</a:t>
            </a:r>
          </a:p>
        </p:txBody>
      </p:sp>
      <p:sp>
        <p:nvSpPr>
          <p:cNvPr id="60"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grpSp>
        <p:nvGrpSpPr>
          <p:cNvPr id="63" name="Grupo 62">
            <a:extLst>
              <a:ext uri="{FF2B5EF4-FFF2-40B4-BE49-F238E27FC236}">
                <a16:creationId xmlns:a16="http://schemas.microsoft.com/office/drawing/2014/main" id="{989DE6F6-CF30-45A6-8A9F-2E9E477AFB10}"/>
              </a:ext>
            </a:extLst>
          </p:cNvPr>
          <p:cNvGrpSpPr/>
          <p:nvPr/>
        </p:nvGrpSpPr>
        <p:grpSpPr>
          <a:xfrm>
            <a:off x="1125091" y="5311661"/>
            <a:ext cx="7241424" cy="613353"/>
            <a:chOff x="1125090" y="5282225"/>
            <a:chExt cx="7921137" cy="670925"/>
          </a:xfrm>
        </p:grpSpPr>
        <p:grpSp>
          <p:nvGrpSpPr>
            <p:cNvPr id="64" name="Grupo 63">
              <a:extLst>
                <a:ext uri="{FF2B5EF4-FFF2-40B4-BE49-F238E27FC236}">
                  <a16:creationId xmlns:a16="http://schemas.microsoft.com/office/drawing/2014/main" id="{FA4AE2BD-1D2C-41EB-9021-53F675610BA1}"/>
                </a:ext>
              </a:extLst>
            </p:cNvPr>
            <p:cNvGrpSpPr/>
            <p:nvPr/>
          </p:nvGrpSpPr>
          <p:grpSpPr>
            <a:xfrm>
              <a:off x="1125090" y="5282587"/>
              <a:ext cx="5936891" cy="670563"/>
              <a:chOff x="1815351" y="774835"/>
              <a:chExt cx="17298123" cy="1953792"/>
            </a:xfrm>
          </p:grpSpPr>
          <p:pic>
            <p:nvPicPr>
              <p:cNvPr id="66" name="Picture 2" descr="Resultado de imagen para frutas y verduras dibujos">
                <a:extLst>
                  <a:ext uri="{FF2B5EF4-FFF2-40B4-BE49-F238E27FC236}">
                    <a16:creationId xmlns:a16="http://schemas.microsoft.com/office/drawing/2014/main" id="{08AC9ED8-9A6F-40D0-A6E3-4DD37AC8C93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77" b="63888"/>
              <a:stretch/>
            </p:blipFill>
            <p:spPr bwMode="auto">
              <a:xfrm>
                <a:off x="1815351" y="778154"/>
                <a:ext cx="5759654" cy="193719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Resultado de imagen para frutas y verduras dibujos">
                <a:extLst>
                  <a:ext uri="{FF2B5EF4-FFF2-40B4-BE49-F238E27FC236}">
                    <a16:creationId xmlns:a16="http://schemas.microsoft.com/office/drawing/2014/main" id="{61A1CF30-1013-4884-B1FA-AD1E2A8C9E6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6911" b="30583"/>
              <a:stretch/>
            </p:blipFill>
            <p:spPr bwMode="auto">
              <a:xfrm>
                <a:off x="7276667" y="774835"/>
                <a:ext cx="5962650" cy="193822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Resultado de imagen para frutas y verduras dibujos">
                <a:extLst>
                  <a:ext uri="{FF2B5EF4-FFF2-40B4-BE49-F238E27FC236}">
                    <a16:creationId xmlns:a16="http://schemas.microsoft.com/office/drawing/2014/main" id="{602373F2-0529-40FC-92BB-8C08254901F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67945"/>
              <a:stretch/>
            </p:blipFill>
            <p:spPr bwMode="auto">
              <a:xfrm>
                <a:off x="13150824" y="790402"/>
                <a:ext cx="5962650" cy="1938225"/>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2" descr="Resultado de imagen para frutas y verduras dibujos">
              <a:extLst>
                <a:ext uri="{FF2B5EF4-FFF2-40B4-BE49-F238E27FC236}">
                  <a16:creationId xmlns:a16="http://schemas.microsoft.com/office/drawing/2014/main" id="{8434A7BB-1AE5-4DE6-9780-0C9C396320E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77" b="63888"/>
            <a:stretch/>
          </p:blipFill>
          <p:spPr bwMode="auto">
            <a:xfrm>
              <a:off x="7069455" y="5282225"/>
              <a:ext cx="1976772" cy="66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331904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2" name="Rectángulo 51">
            <a:extLst>
              <a:ext uri="{FF2B5EF4-FFF2-40B4-BE49-F238E27FC236}">
                <a16:creationId xmlns:a16="http://schemas.microsoft.com/office/drawing/2014/main" id="{25397310-1DB1-484A-A1A6-960524AAC12F}"/>
              </a:ext>
            </a:extLst>
          </p:cNvPr>
          <p:cNvSpPr/>
          <p:nvPr/>
        </p:nvSpPr>
        <p:spPr>
          <a:xfrm>
            <a:off x="1071869" y="1732247"/>
            <a:ext cx="7117974" cy="3339376"/>
          </a:xfrm>
          <a:prstGeom prst="rect">
            <a:avLst/>
          </a:prstGeom>
        </p:spPr>
        <p:txBody>
          <a:bodyPr wrap="square">
            <a:spAutoFit/>
          </a:bodyPr>
          <a:lstStyle/>
          <a:p>
            <a:pPr algn="l"/>
            <a:r>
              <a:rPr lang="en-GB" sz="1700" dirty="0">
                <a:solidFill>
                  <a:schemeClr val="tx1">
                    <a:lumMod val="85000"/>
                    <a:lumOff val="15000"/>
                  </a:schemeClr>
                </a:solidFill>
              </a:rPr>
              <a:t>Fill in the blanks using “a/an”, “ some”, “any” , “much” or “many”.</a:t>
            </a:r>
          </a:p>
          <a:p>
            <a:pPr algn="l"/>
            <a:r>
              <a:rPr lang="en-GB" sz="2400" dirty="0">
                <a:solidFill>
                  <a:srgbClr val="4C2873"/>
                </a:solidFill>
                <a:latin typeface="Segoe Script" panose="030B0504020000000003" pitchFamily="66" charset="0"/>
              </a:rPr>
              <a:t> </a:t>
            </a:r>
            <a:endParaRPr lang="en-GB" sz="3600" dirty="0">
              <a:solidFill>
                <a:srgbClr val="4C2873"/>
              </a:solidFill>
              <a:latin typeface="Segoe Script" panose="030B0504020000000003" pitchFamily="66" charset="0"/>
            </a:endParaRPr>
          </a:p>
          <a:p>
            <a:pPr algn="l"/>
            <a:r>
              <a:rPr lang="en-GB" sz="1700" dirty="0">
                <a:solidFill>
                  <a:srgbClr val="4C2873"/>
                </a:solidFill>
                <a:latin typeface="Segoe Script" panose="030B0504020000000003" pitchFamily="66" charset="0"/>
              </a:rPr>
              <a:t>1.      I ate some sandwich for lunch.</a:t>
            </a:r>
          </a:p>
          <a:p>
            <a:pPr algn="l"/>
            <a:r>
              <a:rPr lang="en-GB" sz="1700" dirty="0">
                <a:solidFill>
                  <a:srgbClr val="BF8152"/>
                </a:solidFill>
                <a:latin typeface="Segoe Script" panose="030B0504020000000003" pitchFamily="66" charset="0"/>
              </a:rPr>
              <a:t>2.      We had many cake with the tea.</a:t>
            </a:r>
          </a:p>
          <a:p>
            <a:pPr algn="l"/>
            <a:r>
              <a:rPr lang="en-GB" sz="1700" dirty="0">
                <a:solidFill>
                  <a:srgbClr val="C4A226"/>
                </a:solidFill>
                <a:latin typeface="Segoe Script" panose="030B0504020000000003" pitchFamily="66" charset="0"/>
              </a:rPr>
              <a:t>3.      I often have an fried egg for dinner.</a:t>
            </a:r>
          </a:p>
          <a:p>
            <a:pPr algn="l"/>
            <a:r>
              <a:rPr lang="en-GB" sz="1700" dirty="0">
                <a:solidFill>
                  <a:srgbClr val="327A79"/>
                </a:solidFill>
                <a:latin typeface="Segoe Script" panose="030B0504020000000003" pitchFamily="66" charset="0"/>
              </a:rPr>
              <a:t>4.      There aren’t many pears left. Only two.</a:t>
            </a:r>
          </a:p>
          <a:p>
            <a:pPr algn="l"/>
            <a:r>
              <a:rPr lang="en-GB" sz="1700" dirty="0">
                <a:solidFill>
                  <a:srgbClr val="004D40"/>
                </a:solidFill>
                <a:latin typeface="Segoe Script" panose="030B0504020000000003" pitchFamily="66" charset="0"/>
              </a:rPr>
              <a:t>5.      Would you like a tea?</a:t>
            </a:r>
          </a:p>
          <a:p>
            <a:pPr algn="l"/>
            <a:r>
              <a:rPr lang="en-GB" sz="1700" dirty="0">
                <a:solidFill>
                  <a:srgbClr val="4C2873"/>
                </a:solidFill>
                <a:latin typeface="Segoe Script" panose="030B0504020000000003" pitchFamily="66" charset="0"/>
              </a:rPr>
              <a:t>6.      Don’t eat so much chocolate or you’ll get fat.</a:t>
            </a:r>
          </a:p>
          <a:p>
            <a:pPr algn="l"/>
            <a:r>
              <a:rPr lang="en-GB" sz="1700" dirty="0">
                <a:solidFill>
                  <a:srgbClr val="BF8152"/>
                </a:solidFill>
                <a:latin typeface="Segoe Script" panose="030B0504020000000003" pitchFamily="66" charset="0"/>
              </a:rPr>
              <a:t>7.      I don’t drink any beer. I don’t like it.</a:t>
            </a:r>
          </a:p>
          <a:p>
            <a:pPr algn="l"/>
            <a:r>
              <a:rPr lang="en-GB" sz="1700" dirty="0">
                <a:solidFill>
                  <a:srgbClr val="C4A226"/>
                </a:solidFill>
                <a:latin typeface="Segoe Script" panose="030B0504020000000003" pitchFamily="66" charset="0"/>
              </a:rPr>
              <a:t>8.      There is  a tub of margarine in the fridge.</a:t>
            </a:r>
          </a:p>
          <a:p>
            <a:pPr algn="l"/>
            <a:r>
              <a:rPr lang="en-GB" sz="1700" dirty="0">
                <a:solidFill>
                  <a:srgbClr val="327A79"/>
                </a:solidFill>
                <a:latin typeface="Segoe Script" panose="030B0504020000000003" pitchFamily="66" charset="0"/>
              </a:rPr>
              <a:t>9.      The child put some sand into the bucket.</a:t>
            </a:r>
          </a:p>
          <a:p>
            <a:pPr algn="l"/>
            <a:r>
              <a:rPr lang="en-GB" sz="1700" dirty="0">
                <a:solidFill>
                  <a:srgbClr val="004D40"/>
                </a:solidFill>
                <a:latin typeface="Segoe Script" panose="030B0504020000000003" pitchFamily="66" charset="0"/>
              </a:rPr>
              <a:t>10.     I can lend you some money if you need it.</a:t>
            </a:r>
          </a:p>
        </p:txBody>
      </p:sp>
      <p:sp>
        <p:nvSpPr>
          <p:cNvPr id="56"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 </a:t>
            </a:r>
            <a:r>
              <a:rPr lang="en-US" sz="3200" b="0" dirty="0">
                <a:solidFill>
                  <a:srgbClr val="BF8152"/>
                </a:solidFill>
                <a:latin typeface="Segoe UI" panose="020B0502040204020203" pitchFamily="34" charset="0"/>
                <a:cs typeface="Segoe UI" panose="020B0502040204020203" pitchFamily="34" charset="0"/>
              </a:rPr>
              <a:t>Countable or Uncountable?</a:t>
            </a:r>
            <a:endParaRPr lang="es-MX" sz="3200" b="0" i="1" dirty="0">
              <a:solidFill>
                <a:srgbClr val="BF8152"/>
              </a:solidFill>
              <a:latin typeface="Segoe UI" panose="020B0502040204020203" pitchFamily="34" charset="0"/>
              <a:cs typeface="Segoe UI" panose="020B0502040204020203" pitchFamily="34" charset="0"/>
            </a:endParaRPr>
          </a:p>
        </p:txBody>
      </p:sp>
      <p:grpSp>
        <p:nvGrpSpPr>
          <p:cNvPr id="70" name="Grupo 69">
            <a:extLst>
              <a:ext uri="{FF2B5EF4-FFF2-40B4-BE49-F238E27FC236}">
                <a16:creationId xmlns:a16="http://schemas.microsoft.com/office/drawing/2014/main" id="{C3A94B54-6FE7-460B-A6FC-EA4F483C1D86}"/>
              </a:ext>
            </a:extLst>
          </p:cNvPr>
          <p:cNvGrpSpPr/>
          <p:nvPr/>
        </p:nvGrpSpPr>
        <p:grpSpPr>
          <a:xfrm>
            <a:off x="1125091" y="5311661"/>
            <a:ext cx="7241424" cy="613353"/>
            <a:chOff x="1125090" y="5282225"/>
            <a:chExt cx="7921137" cy="670925"/>
          </a:xfrm>
        </p:grpSpPr>
        <p:grpSp>
          <p:nvGrpSpPr>
            <p:cNvPr id="71" name="Grupo 70">
              <a:extLst>
                <a:ext uri="{FF2B5EF4-FFF2-40B4-BE49-F238E27FC236}">
                  <a16:creationId xmlns:a16="http://schemas.microsoft.com/office/drawing/2014/main" id="{3416872B-D6A4-4221-933D-260FEF113DFB}"/>
                </a:ext>
              </a:extLst>
            </p:cNvPr>
            <p:cNvGrpSpPr/>
            <p:nvPr/>
          </p:nvGrpSpPr>
          <p:grpSpPr>
            <a:xfrm>
              <a:off x="1125090" y="5282587"/>
              <a:ext cx="5936891" cy="670563"/>
              <a:chOff x="1815351" y="774835"/>
              <a:chExt cx="17298123" cy="1953792"/>
            </a:xfrm>
          </p:grpSpPr>
          <p:pic>
            <p:nvPicPr>
              <p:cNvPr id="73" name="Picture 2" descr="Resultado de imagen para frutas y verduras dibujos">
                <a:extLst>
                  <a:ext uri="{FF2B5EF4-FFF2-40B4-BE49-F238E27FC236}">
                    <a16:creationId xmlns:a16="http://schemas.microsoft.com/office/drawing/2014/main" id="{4E7AD34D-2FDD-4546-82CC-751AAE1C5C4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77" b="63888"/>
              <a:stretch/>
            </p:blipFill>
            <p:spPr bwMode="auto">
              <a:xfrm>
                <a:off x="1815351" y="778154"/>
                <a:ext cx="5759654" cy="193719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Resultado de imagen para frutas y verduras dibujos">
                <a:extLst>
                  <a:ext uri="{FF2B5EF4-FFF2-40B4-BE49-F238E27FC236}">
                    <a16:creationId xmlns:a16="http://schemas.microsoft.com/office/drawing/2014/main" id="{46923C28-075F-49A9-A180-A33160E3B46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6911" b="30583"/>
              <a:stretch/>
            </p:blipFill>
            <p:spPr bwMode="auto">
              <a:xfrm>
                <a:off x="7276667" y="774835"/>
                <a:ext cx="5962650" cy="193822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Resultado de imagen para frutas y verduras dibujos">
                <a:extLst>
                  <a:ext uri="{FF2B5EF4-FFF2-40B4-BE49-F238E27FC236}">
                    <a16:creationId xmlns:a16="http://schemas.microsoft.com/office/drawing/2014/main" id="{91343886-1DF1-4699-B8CC-E080702A442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67945"/>
              <a:stretch/>
            </p:blipFill>
            <p:spPr bwMode="auto">
              <a:xfrm>
                <a:off x="13150824" y="790402"/>
                <a:ext cx="5962650" cy="1938225"/>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Picture 2" descr="Resultado de imagen para frutas y verduras dibujos">
              <a:extLst>
                <a:ext uri="{FF2B5EF4-FFF2-40B4-BE49-F238E27FC236}">
                  <a16:creationId xmlns:a16="http://schemas.microsoft.com/office/drawing/2014/main" id="{6044DD38-4838-47E9-960E-59F9898A9F4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77" b="63888"/>
            <a:stretch/>
          </p:blipFill>
          <p:spPr bwMode="auto">
            <a:xfrm>
              <a:off x="7069455" y="5282225"/>
              <a:ext cx="1976772" cy="6648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292126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7"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VIII. </a:t>
            </a:r>
            <a:r>
              <a:rPr lang="en-US" sz="3200" b="0" dirty="0">
                <a:solidFill>
                  <a:srgbClr val="C4A226"/>
                </a:solidFill>
                <a:latin typeface="Segoe UI" panose="020B0502040204020203" pitchFamily="34" charset="0"/>
                <a:cs typeface="Segoe UI" panose="020B0502040204020203" pitchFamily="34" charset="0"/>
              </a:rPr>
              <a:t>Placing an Order</a:t>
            </a:r>
            <a:endParaRPr lang="es-MX" sz="3200" b="0" i="1" dirty="0">
              <a:solidFill>
                <a:srgbClr val="C4A226"/>
              </a:solidFill>
              <a:latin typeface="Segoe UI" panose="020B0502040204020203" pitchFamily="34" charset="0"/>
              <a:cs typeface="Segoe UI" panose="020B0502040204020203" pitchFamily="34" charset="0"/>
            </a:endParaRPr>
          </a:p>
        </p:txBody>
      </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55" name="Picture 2" descr="Resultado de imagen para mercearia inteligente"/>
          <p:cNvPicPr>
            <a:picLocks noChangeAspect="1" noChangeArrowheads="1"/>
          </p:cNvPicPr>
          <p:nvPr/>
        </p:nvPicPr>
        <p:blipFill rotWithShape="1">
          <a:blip r:embed="rId7">
            <a:lum bright="6000"/>
            <a:extLst>
              <a:ext uri="{28A0092B-C50C-407E-A947-70E740481C1C}">
                <a14:useLocalDpi xmlns:a14="http://schemas.microsoft.com/office/drawing/2010/main" val="0"/>
              </a:ext>
            </a:extLst>
          </a:blip>
          <a:srcRect l="20908" r="20923"/>
          <a:stretch/>
        </p:blipFill>
        <p:spPr bwMode="auto">
          <a:xfrm>
            <a:off x="6294478" y="1803514"/>
            <a:ext cx="2360428" cy="4057959"/>
          </a:xfrm>
          <a:prstGeom prst="rect">
            <a:avLst/>
          </a:prstGeom>
          <a:noFill/>
          <a:extLst>
            <a:ext uri="{909E8E84-426E-40DD-AFC4-6F175D3DCCD1}">
              <a14:hiddenFill xmlns:a14="http://schemas.microsoft.com/office/drawing/2010/main">
                <a:solidFill>
                  <a:srgbClr val="FFFFFF"/>
                </a:solidFill>
              </a14:hiddenFill>
            </a:ext>
          </a:extLst>
        </p:spPr>
      </p:pic>
      <p:sp>
        <p:nvSpPr>
          <p:cNvPr id="56" name="Rectángulo 55">
            <a:extLst>
              <a:ext uri="{FF2B5EF4-FFF2-40B4-BE49-F238E27FC236}">
                <a16:creationId xmlns:a16="http://schemas.microsoft.com/office/drawing/2014/main" id="{25397310-1DB1-484A-A1A6-960524AAC12F}"/>
              </a:ext>
            </a:extLst>
          </p:cNvPr>
          <p:cNvSpPr/>
          <p:nvPr/>
        </p:nvSpPr>
        <p:spPr>
          <a:xfrm>
            <a:off x="1071869" y="1753102"/>
            <a:ext cx="5084162" cy="4539704"/>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You are going to place an order to have the food delivered for your favorite recipe. </a:t>
            </a:r>
          </a:p>
          <a:p>
            <a:pPr algn="l"/>
            <a:endPar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First, you want to know what the store has and how much is in stock. </a:t>
            </a:r>
          </a:p>
          <a:p>
            <a:pPr algn="l"/>
            <a:endParaRPr lang="en-US" sz="17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One student will ask the questions; the other will answer with quantifiers.</a:t>
            </a:r>
          </a:p>
          <a:p>
            <a:pPr algn="l"/>
            <a:endParaRPr lang="en-US" sz="17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rPr>
              <a:t>Example:</a:t>
            </a:r>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endPar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r>
              <a:rPr lang="en-GB" sz="1700" dirty="0">
                <a:solidFill>
                  <a:srgbClr val="4C2873"/>
                </a:solidFill>
                <a:latin typeface="Segoe Script" panose="030B0504020000000003" pitchFamily="66" charset="0"/>
                <a:cs typeface="Segoe UI Semibold" panose="020B0702040204020203" pitchFamily="34" charset="0"/>
              </a:rPr>
              <a:t>Customer: How </a:t>
            </a:r>
            <a:r>
              <a:rPr lang="en-GB" sz="1700" u="sng" dirty="0">
                <a:solidFill>
                  <a:srgbClr val="4C2873"/>
                </a:solidFill>
                <a:latin typeface="Segoe Script" panose="030B0504020000000003" pitchFamily="66" charset="0"/>
                <a:cs typeface="Segoe UI Semibold" panose="020B0702040204020203" pitchFamily="34" charset="0"/>
              </a:rPr>
              <a:t>many</a:t>
            </a:r>
            <a:r>
              <a:rPr lang="en-GB" sz="1700" dirty="0">
                <a:solidFill>
                  <a:srgbClr val="4C2873"/>
                </a:solidFill>
                <a:latin typeface="Segoe Script" panose="030B0504020000000003" pitchFamily="66" charset="0"/>
                <a:cs typeface="Segoe UI Semibold" panose="020B0702040204020203" pitchFamily="34" charset="0"/>
              </a:rPr>
              <a:t> apples do you have?</a:t>
            </a:r>
          </a:p>
          <a:p>
            <a:pPr algn="l"/>
            <a:r>
              <a:rPr lang="en-GB" sz="1700" dirty="0">
                <a:solidFill>
                  <a:srgbClr val="BF8152"/>
                </a:solidFill>
                <a:latin typeface="Segoe Script" panose="030B0504020000000003" pitchFamily="66" charset="0"/>
                <a:cs typeface="Segoe UI Semibold" panose="020B0702040204020203" pitchFamily="34" charset="0"/>
              </a:rPr>
              <a:t>Staff: We have </a:t>
            </a:r>
            <a:r>
              <a:rPr lang="en-GB" sz="1700" u="sng" dirty="0">
                <a:solidFill>
                  <a:srgbClr val="BF8152"/>
                </a:solidFill>
                <a:latin typeface="Segoe Script" panose="030B0504020000000003" pitchFamily="66" charset="0"/>
                <a:cs typeface="Segoe UI Semibold" panose="020B0702040204020203" pitchFamily="34" charset="0"/>
              </a:rPr>
              <a:t>a lot of </a:t>
            </a:r>
            <a:r>
              <a:rPr lang="en-GB" sz="1700" dirty="0">
                <a:solidFill>
                  <a:srgbClr val="BF8152"/>
                </a:solidFill>
                <a:latin typeface="Segoe Script" panose="030B0504020000000003" pitchFamily="66" charset="0"/>
                <a:cs typeface="Segoe UI Semibold" panose="020B0702040204020203" pitchFamily="34" charset="0"/>
              </a:rPr>
              <a:t>apples.</a:t>
            </a:r>
          </a:p>
          <a:p>
            <a:pPr algn="l"/>
            <a:r>
              <a:rPr lang="en-GB" sz="1700" dirty="0">
                <a:solidFill>
                  <a:srgbClr val="C4A226"/>
                </a:solidFill>
                <a:latin typeface="Segoe Script" panose="030B0504020000000003" pitchFamily="66" charset="0"/>
                <a:cs typeface="Segoe UI Semibold" panose="020B0702040204020203" pitchFamily="34" charset="0"/>
              </a:rPr>
              <a:t>Customer: How </a:t>
            </a:r>
            <a:r>
              <a:rPr lang="en-GB" sz="1700" u="sng" dirty="0">
                <a:solidFill>
                  <a:srgbClr val="C4A226"/>
                </a:solidFill>
                <a:latin typeface="Segoe Script" panose="030B0504020000000003" pitchFamily="66" charset="0"/>
                <a:cs typeface="Segoe UI Semibold" panose="020B0702040204020203" pitchFamily="34" charset="0"/>
              </a:rPr>
              <a:t>much</a:t>
            </a:r>
            <a:r>
              <a:rPr lang="en-GB" sz="1700" dirty="0">
                <a:solidFill>
                  <a:srgbClr val="C4A226"/>
                </a:solidFill>
                <a:latin typeface="Segoe Script" panose="030B0504020000000003" pitchFamily="66" charset="0"/>
                <a:cs typeface="Segoe UI Semibold" panose="020B0702040204020203" pitchFamily="34" charset="0"/>
              </a:rPr>
              <a:t> milk do you have?</a:t>
            </a:r>
          </a:p>
          <a:p>
            <a:pPr algn="l"/>
            <a:r>
              <a:rPr lang="en-GB" sz="1700" dirty="0">
                <a:solidFill>
                  <a:srgbClr val="327A79"/>
                </a:solidFill>
                <a:latin typeface="Segoe Script" panose="030B0504020000000003" pitchFamily="66" charset="0"/>
                <a:cs typeface="Segoe UI Semibold" panose="020B0702040204020203" pitchFamily="34" charset="0"/>
              </a:rPr>
              <a:t>Staff: We have </a:t>
            </a:r>
            <a:r>
              <a:rPr lang="en-GB" sz="1700" u="sng" dirty="0">
                <a:solidFill>
                  <a:srgbClr val="327A79"/>
                </a:solidFill>
                <a:latin typeface="Segoe Script" panose="030B0504020000000003" pitchFamily="66" charset="0"/>
                <a:cs typeface="Segoe UI Semibold" panose="020B0702040204020203" pitchFamily="34" charset="0"/>
              </a:rPr>
              <a:t>a little </a:t>
            </a:r>
            <a:r>
              <a:rPr lang="en-GB" sz="1700" dirty="0">
                <a:solidFill>
                  <a:srgbClr val="327A79"/>
                </a:solidFill>
                <a:latin typeface="Segoe Script" panose="030B0504020000000003" pitchFamily="66" charset="0"/>
                <a:cs typeface="Segoe UI Semibold" panose="020B0702040204020203" pitchFamily="34" charset="0"/>
              </a:rPr>
              <a:t>milk. </a:t>
            </a:r>
          </a:p>
          <a:p>
            <a:pPr algn="l"/>
            <a:r>
              <a:rPr lang="en-GB" sz="1700" dirty="0">
                <a:solidFill>
                  <a:srgbClr val="004D40"/>
                </a:solidFill>
                <a:latin typeface="Segoe Script" panose="030B0504020000000003" pitchFamily="66" charset="0"/>
                <a:cs typeface="Segoe UI Semibold" panose="020B0702040204020203" pitchFamily="34" charset="0"/>
              </a:rPr>
              <a:t>Customer: How </a:t>
            </a:r>
            <a:r>
              <a:rPr lang="en-GB" sz="1700" u="sng" dirty="0">
                <a:solidFill>
                  <a:srgbClr val="004D40"/>
                </a:solidFill>
                <a:latin typeface="Segoe Script" panose="030B0504020000000003" pitchFamily="66" charset="0"/>
                <a:cs typeface="Segoe UI Semibold" panose="020B0702040204020203" pitchFamily="34" charset="0"/>
              </a:rPr>
              <a:t>much </a:t>
            </a:r>
            <a:r>
              <a:rPr lang="en-GB" sz="1700" dirty="0">
                <a:solidFill>
                  <a:srgbClr val="004D40"/>
                </a:solidFill>
                <a:latin typeface="Segoe Script" panose="030B0504020000000003" pitchFamily="66" charset="0"/>
                <a:cs typeface="Segoe UI Semibold" panose="020B0702040204020203" pitchFamily="34" charset="0"/>
              </a:rPr>
              <a:t>bread do you have?</a:t>
            </a:r>
          </a:p>
          <a:p>
            <a:pPr algn="l"/>
            <a:endParaRPr lang="en-GB" sz="1700" dirty="0">
              <a:solidFill>
                <a:srgbClr val="327A79"/>
              </a:solidFill>
              <a:latin typeface="Segoe Script" panose="030B0504020000000003" pitchFamily="66" charset="0"/>
              <a:cs typeface="Segoe UI Semibold" panose="020B0702040204020203" pitchFamily="34" charset="0"/>
            </a:endParaRPr>
          </a:p>
        </p:txBody>
      </p:sp>
    </p:spTree>
    <p:extLst>
      <p:ext uri="{BB962C8B-B14F-4D97-AF65-F5344CB8AC3E}">
        <p14:creationId xmlns:p14="http://schemas.microsoft.com/office/powerpoint/2010/main" val="11724627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7"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IX. </a:t>
            </a:r>
            <a:r>
              <a:rPr lang="en-US" sz="3200" b="0" dirty="0">
                <a:solidFill>
                  <a:srgbClr val="327A79"/>
                </a:solidFill>
                <a:latin typeface="Segoe UI" panose="020B0502040204020203" pitchFamily="34" charset="0"/>
                <a:cs typeface="Segoe UI" panose="020B0502040204020203" pitchFamily="34" charset="0"/>
              </a:rPr>
              <a:t>Conversation Club</a:t>
            </a:r>
            <a:endParaRPr lang="es-MX" sz="3200" b="0" i="1" dirty="0">
              <a:solidFill>
                <a:srgbClr val="327A79"/>
              </a:solidFill>
              <a:latin typeface="Segoe UI" panose="020B0502040204020203" pitchFamily="34" charset="0"/>
              <a:cs typeface="Segoe UI" panose="020B0502040204020203" pitchFamily="34" charset="0"/>
            </a:endParaRPr>
          </a:p>
        </p:txBody>
      </p:sp>
      <p:sp>
        <p:nvSpPr>
          <p:cNvPr id="5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9"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
        <p:nvSpPr>
          <p:cNvPr id="56" name="Rectángulo 55">
            <a:extLst>
              <a:ext uri="{FF2B5EF4-FFF2-40B4-BE49-F238E27FC236}">
                <a16:creationId xmlns:a16="http://schemas.microsoft.com/office/drawing/2014/main" id="{25397310-1DB1-484A-A1A6-960524AAC12F}"/>
              </a:ext>
            </a:extLst>
          </p:cNvPr>
          <p:cNvSpPr/>
          <p:nvPr/>
        </p:nvSpPr>
        <p:spPr>
          <a:xfrm>
            <a:off x="1071869" y="1753102"/>
            <a:ext cx="5039296" cy="5062924"/>
          </a:xfrm>
          <a:prstGeom prst="rect">
            <a:avLst/>
          </a:prstGeom>
        </p:spPr>
        <p:txBody>
          <a:bodyPr wrap="square">
            <a:spAutoFit/>
          </a:bodyPr>
          <a:lstStyle/>
          <a:p>
            <a:pPr algn="l"/>
            <a:r>
              <a:rPr lang="en-GB" sz="1700" b="0" dirty="0">
                <a:solidFill>
                  <a:schemeClr val="tx1">
                    <a:lumMod val="85000"/>
                    <a:lumOff val="15000"/>
                  </a:schemeClr>
                </a:solidFill>
                <a:latin typeface="Segoe UI Semibold" panose="020B0702040204020203" pitchFamily="34" charset="0"/>
                <a:cs typeface="Segoe UI Semibold" panose="020B0702040204020203" pitchFamily="34" charset="0"/>
              </a:rPr>
              <a:t>To finish the class, let’s talk about different topics on food and your personal preferences.</a:t>
            </a:r>
          </a:p>
          <a:p>
            <a:pPr algn="l"/>
            <a:endParaRPr lang="en-US" sz="16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Example:</a:t>
            </a:r>
            <a:endParaRPr lang="en-GB" sz="17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GB" sz="1600" b="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marL="342900" indent="-342900" algn="l">
              <a:buFont typeface="+mj-lt"/>
              <a:buAutoNum type="arabicPeriod"/>
            </a:pPr>
            <a:r>
              <a:rPr lang="en-GB" sz="1700" dirty="0">
                <a:solidFill>
                  <a:srgbClr val="4C2873"/>
                </a:solidFill>
                <a:latin typeface="Segoe Script" panose="030B0504020000000003" pitchFamily="66" charset="0"/>
                <a:cs typeface="Segoe UI Semibold" panose="020B0702040204020203" pitchFamily="34" charset="0"/>
              </a:rPr>
              <a:t>Do you like fast food?</a:t>
            </a:r>
          </a:p>
          <a:p>
            <a:pPr marL="342900" indent="-342900" algn="l">
              <a:buFont typeface="+mj-lt"/>
              <a:buAutoNum type="arabicPeriod"/>
            </a:pPr>
            <a:r>
              <a:rPr lang="en-GB" sz="1700" dirty="0">
                <a:solidFill>
                  <a:srgbClr val="BF8152"/>
                </a:solidFill>
                <a:latin typeface="Segoe Script" panose="030B0504020000000003" pitchFamily="66" charset="0"/>
                <a:cs typeface="Segoe UI Semibold" panose="020B0702040204020203" pitchFamily="34" charset="0"/>
              </a:rPr>
              <a:t>Do you prefer fast food or home-cooked food?</a:t>
            </a:r>
          </a:p>
          <a:p>
            <a:pPr marL="342900" indent="-342900" algn="l">
              <a:buFont typeface="+mj-lt"/>
              <a:buAutoNum type="arabicPeriod"/>
            </a:pPr>
            <a:r>
              <a:rPr lang="en-US" sz="1700" dirty="0">
                <a:solidFill>
                  <a:srgbClr val="C4A226"/>
                </a:solidFill>
                <a:latin typeface="Segoe Script" panose="030B0504020000000003" pitchFamily="66" charset="0"/>
                <a:cs typeface="Segoe UI Semibold" panose="020B0702040204020203" pitchFamily="34" charset="0"/>
              </a:rPr>
              <a:t>What Mexican food do you like?</a:t>
            </a:r>
          </a:p>
          <a:p>
            <a:pPr marL="342900" indent="-342900" algn="l">
              <a:buFont typeface="+mj-lt"/>
              <a:buAutoNum type="arabicPeriod"/>
            </a:pPr>
            <a:r>
              <a:rPr lang="en-US" sz="1700" dirty="0">
                <a:solidFill>
                  <a:srgbClr val="327A79"/>
                </a:solidFill>
                <a:latin typeface="Segoe Script" panose="030B0504020000000003" pitchFamily="66" charset="0"/>
                <a:cs typeface="Segoe UI Semibold" panose="020B0702040204020203" pitchFamily="34" charset="0"/>
              </a:rPr>
              <a:t>What international food do you eat?</a:t>
            </a:r>
            <a:endParaRPr lang="en-GB" sz="1700" dirty="0">
              <a:solidFill>
                <a:srgbClr val="327A79"/>
              </a:solidFill>
              <a:latin typeface="Segoe Script" panose="030B0504020000000003" pitchFamily="66" charset="0"/>
              <a:cs typeface="Segoe UI Semibold" panose="020B0702040204020203" pitchFamily="34" charset="0"/>
            </a:endParaRPr>
          </a:p>
          <a:p>
            <a:pPr marL="342900" indent="-342900" algn="l">
              <a:buFont typeface="+mj-lt"/>
              <a:buAutoNum type="arabicPeriod"/>
            </a:pPr>
            <a:r>
              <a:rPr lang="en-GB" sz="1700" dirty="0">
                <a:solidFill>
                  <a:srgbClr val="004D40"/>
                </a:solidFill>
                <a:latin typeface="Segoe Script" panose="030B0504020000000003" pitchFamily="66" charset="0"/>
                <a:cs typeface="Segoe UI Semibold" panose="020B0702040204020203" pitchFamily="34" charset="0"/>
              </a:rPr>
              <a:t>Are you a healthy eater?</a:t>
            </a:r>
          </a:p>
          <a:p>
            <a:pPr marL="342900" indent="-342900" algn="l">
              <a:buFont typeface="+mj-lt"/>
              <a:buAutoNum type="arabicPeriod"/>
            </a:pPr>
            <a:r>
              <a:rPr lang="en-US" sz="1700" dirty="0">
                <a:solidFill>
                  <a:srgbClr val="4C2873"/>
                </a:solidFill>
                <a:latin typeface="Segoe Script" panose="030B0504020000000003" pitchFamily="66" charset="0"/>
                <a:cs typeface="Segoe UI Semibold" panose="020B0702040204020203" pitchFamily="34" charset="0"/>
              </a:rPr>
              <a:t>What do you eat in a typical week.</a:t>
            </a:r>
            <a:endParaRPr lang="en-GB" sz="1700" dirty="0">
              <a:solidFill>
                <a:srgbClr val="4C2873"/>
              </a:solidFill>
              <a:latin typeface="Segoe Script" panose="030B0504020000000003" pitchFamily="66" charset="0"/>
              <a:cs typeface="Segoe UI Semibold" panose="020B0702040204020203" pitchFamily="34" charset="0"/>
            </a:endParaRPr>
          </a:p>
          <a:p>
            <a:pPr marL="342900" indent="-342900" algn="l">
              <a:buFont typeface="+mj-lt"/>
              <a:buAutoNum type="arabicPeriod"/>
            </a:pPr>
            <a:r>
              <a:rPr lang="en-GB" sz="1700" dirty="0">
                <a:solidFill>
                  <a:srgbClr val="BF8152"/>
                </a:solidFill>
                <a:latin typeface="Segoe Script" panose="030B0504020000000003" pitchFamily="66" charset="0"/>
                <a:cs typeface="Segoe UI Semibold" panose="020B0702040204020203" pitchFamily="34" charset="0"/>
              </a:rPr>
              <a:t>What is good and bad about fast food?</a:t>
            </a:r>
          </a:p>
          <a:p>
            <a:pPr marL="342900" indent="-342900" algn="l">
              <a:buFont typeface="+mj-lt"/>
              <a:buAutoNum type="arabicPeriod"/>
            </a:pPr>
            <a:r>
              <a:rPr lang="en-GB" sz="1700" dirty="0">
                <a:solidFill>
                  <a:srgbClr val="C4A226"/>
                </a:solidFill>
                <a:latin typeface="Segoe Script" panose="030B0504020000000003" pitchFamily="66" charset="0"/>
                <a:cs typeface="Segoe UI Semibold" panose="020B0702040204020203" pitchFamily="34" charset="0"/>
              </a:rPr>
              <a:t>What’s your favorite restaurant? Why?</a:t>
            </a:r>
          </a:p>
          <a:p>
            <a:pPr marL="342900" indent="-342900" algn="l">
              <a:buFont typeface="+mj-lt"/>
              <a:buAutoNum type="arabicPeriod"/>
            </a:pPr>
            <a:r>
              <a:rPr lang="en-GB" sz="1700" dirty="0">
                <a:solidFill>
                  <a:srgbClr val="327A79"/>
                </a:solidFill>
                <a:latin typeface="Segoe Script" panose="030B0504020000000003" pitchFamily="66" charset="0"/>
                <a:cs typeface="Segoe UI Semibold" panose="020B0702040204020203" pitchFamily="34" charset="0"/>
              </a:rPr>
              <a:t>What’s your favorite food? Why?</a:t>
            </a:r>
          </a:p>
          <a:p>
            <a:pPr marL="342900" indent="-342900" algn="l">
              <a:buFont typeface="+mj-lt"/>
              <a:buAutoNum type="arabicPeriod"/>
            </a:pPr>
            <a:r>
              <a:rPr lang="en-GB" sz="1700" dirty="0">
                <a:solidFill>
                  <a:srgbClr val="004D40"/>
                </a:solidFill>
                <a:latin typeface="Segoe Script" panose="030B0504020000000003" pitchFamily="66" charset="0"/>
                <a:cs typeface="Segoe UI Semibold" panose="020B0702040204020203" pitchFamily="34" charset="0"/>
              </a:rPr>
              <a:t> Are you good at cooking?</a:t>
            </a:r>
          </a:p>
          <a:p>
            <a:pPr algn="l"/>
            <a:endParaRPr lang="en-GB" sz="1700" dirty="0">
              <a:solidFill>
                <a:srgbClr val="4C2873"/>
              </a:solidFill>
              <a:latin typeface="Segoe Script" panose="030B0504020000000003" pitchFamily="66" charset="0"/>
              <a:cs typeface="Segoe UI Semibold" panose="020B0702040204020203" pitchFamily="34" charset="0"/>
            </a:endParaRPr>
          </a:p>
          <a:p>
            <a:pPr algn="l"/>
            <a:endParaRPr lang="en-GB" sz="1700" dirty="0">
              <a:solidFill>
                <a:srgbClr val="4C2873"/>
              </a:solidFill>
              <a:latin typeface="Segoe Script" panose="030B0504020000000003" pitchFamily="66" charset="0"/>
              <a:cs typeface="Segoe UI Semibold" panose="020B0702040204020203" pitchFamily="34" charset="0"/>
            </a:endParaRPr>
          </a:p>
          <a:p>
            <a:pPr marL="342900" indent="-342900" algn="l">
              <a:buFont typeface="+mj-lt"/>
              <a:buAutoNum type="arabicPeriod"/>
            </a:pPr>
            <a:endParaRPr lang="en-GB" sz="1700" dirty="0">
              <a:solidFill>
                <a:srgbClr val="4C2873"/>
              </a:solidFill>
              <a:latin typeface="Segoe Script" panose="030B0504020000000003" pitchFamily="66" charset="0"/>
              <a:cs typeface="Segoe UI Semibold" panose="020B0702040204020203" pitchFamily="34" charset="0"/>
            </a:endParaRPr>
          </a:p>
        </p:txBody>
      </p:sp>
      <p:pic>
        <p:nvPicPr>
          <p:cNvPr id="61" name="Picture 6" descr="Resultado de imagen para pasillo de supermercado animad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colorTemperature colorTemp="5500"/>
                    </a14:imgEffect>
                  </a14:imgLayer>
                </a14:imgProps>
              </a:ext>
              <a:ext uri="{28A0092B-C50C-407E-A947-70E740481C1C}">
                <a14:useLocalDpi xmlns:a14="http://schemas.microsoft.com/office/drawing/2010/main" val="0"/>
              </a:ext>
            </a:extLst>
          </a:blip>
          <a:srcRect l="12147" r="56079"/>
          <a:stretch/>
        </p:blipFill>
        <p:spPr bwMode="auto">
          <a:xfrm>
            <a:off x="6191794" y="1813299"/>
            <a:ext cx="2481946" cy="406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45239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ángulo 117">
            <a:extLst>
              <a:ext uri="{FF2B5EF4-FFF2-40B4-BE49-F238E27FC236}">
                <a16:creationId xmlns:a16="http://schemas.microsoft.com/office/drawing/2014/main" id="{01353CB1-30D3-4290-B8C3-F505D638E006}"/>
              </a:ext>
            </a:extLst>
          </p:cNvPr>
          <p:cNvSpPr/>
          <p:nvPr/>
        </p:nvSpPr>
        <p:spPr>
          <a:xfrm>
            <a:off x="941461" y="1035135"/>
            <a:ext cx="8037476" cy="5001000"/>
          </a:xfrm>
          <a:prstGeom prst="rect">
            <a:avLst/>
          </a:prstGeom>
          <a:blipFill dpi="0" rotWithShape="1">
            <a:blip r:embed="rId2">
              <a:alphaModFix amt="8000"/>
              <a:extLst>
                <a:ext uri="{28A0092B-C50C-407E-A947-70E740481C1C}">
                  <a14:useLocalDpi xmlns:a14="http://schemas.microsoft.com/office/drawing/2010/main" val="0"/>
                </a:ext>
              </a:extLst>
            </a:blip>
            <a:srcRect/>
            <a:stretch>
              <a:fillRect t="-129156" b="-20836"/>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sp>
          <p:nvSpPr>
            <p:cNvPr id="50"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5" cstate="print">
            <a:duotone>
              <a:srgbClr val="A5A5A5">
                <a:shade val="45000"/>
                <a:satMod val="135000"/>
              </a:srgb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7">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119" name="Rectángulo 118">
            <a:extLst>
              <a:ext uri="{FF2B5EF4-FFF2-40B4-BE49-F238E27FC236}">
                <a16:creationId xmlns:a16="http://schemas.microsoft.com/office/drawing/2014/main" id="{10BF82B8-069C-4BAF-B98C-3BCD17505FD6}"/>
              </a:ext>
            </a:extLst>
          </p:cNvPr>
          <p:cNvSpPr/>
          <p:nvPr/>
        </p:nvSpPr>
        <p:spPr>
          <a:xfrm>
            <a:off x="1070099" y="1685790"/>
            <a:ext cx="8495931" cy="4231928"/>
          </a:xfrm>
          <a:prstGeom prst="rect">
            <a:avLst/>
          </a:prstGeom>
        </p:spPr>
        <p:txBody>
          <a:bodyPr wrap="square">
            <a:spAutoFit/>
          </a:bodyPr>
          <a:lstStyle/>
          <a:p>
            <a:pPr algn="l"/>
            <a:r>
              <a:rPr lang="en-US" sz="1500" b="0" dirty="0">
                <a:solidFill>
                  <a:schemeClr val="tx1">
                    <a:lumMod val="85000"/>
                    <a:lumOff val="15000"/>
                  </a:schemeClr>
                </a:solidFill>
                <a:latin typeface="Segoe UI Semibold" panose="020B0702040204020203" pitchFamily="34" charset="0"/>
                <a:cs typeface="Segoe UI Semibold" panose="020B0702040204020203" pitchFamily="34" charset="0"/>
              </a:rPr>
              <a:t>Welcome to this live videoconference class! </a:t>
            </a: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n-US" sz="1500" b="0" dirty="0">
                <a:solidFill>
                  <a:schemeClr val="tx1">
                    <a:lumMod val="85000"/>
                    <a:lumOff val="15000"/>
                  </a:schemeClr>
                </a:solidFill>
                <a:latin typeface="Segoe UI Semilight" panose="020B0402040204020203" pitchFamily="34" charset="0"/>
                <a:cs typeface="Segoe UI Semilight" panose="020B0402040204020203" pitchFamily="34" charset="0"/>
              </a:rPr>
              <a:t>In this final part of the chapter, you’ll put into practice everything you’ve learnt in the previous steps through dialogues, monologues, group discussion, games and other fun exercises. </a:t>
            </a:r>
          </a:p>
          <a:p>
            <a:pPr algn="l"/>
            <a:endParaRPr lang="en-US" sz="10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500" b="0" dirty="0">
                <a:solidFill>
                  <a:schemeClr val="tx1">
                    <a:lumMod val="85000"/>
                    <a:lumOff val="15000"/>
                  </a:schemeClr>
                </a:solidFill>
                <a:latin typeface="Segoe UI Semilight" panose="020B0402040204020203" pitchFamily="34" charset="0"/>
                <a:cs typeface="Segoe UI Semilight" panose="020B0402040204020203" pitchFamily="34" charset="0"/>
              </a:rPr>
              <a:t>The class is an important moment through which you can interact with your teacher and classmates in the contextualized situations from your virtual journey to learn English aboard. </a:t>
            </a: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n-US" sz="1500" b="0" dirty="0">
                <a:solidFill>
                  <a:schemeClr val="tx1">
                    <a:lumMod val="85000"/>
                    <a:lumOff val="15000"/>
                  </a:schemeClr>
                </a:solidFill>
                <a:latin typeface="Segoe UI Semibold" panose="020B0702040204020203" pitchFamily="34" charset="0"/>
                <a:cs typeface="Segoe UI Semibold" panose="020B0702040204020203" pitchFamily="34" charset="0"/>
              </a:rPr>
              <a:t>Good luck! </a:t>
            </a:r>
          </a:p>
          <a:p>
            <a:pPr algn="l"/>
            <a:endParaRPr lang="en-US" sz="14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s-ES" sz="1500" b="0" dirty="0">
                <a:solidFill>
                  <a:schemeClr val="tx1">
                    <a:lumMod val="85000"/>
                    <a:lumOff val="15000"/>
                  </a:schemeClr>
                </a:solidFill>
                <a:latin typeface="Segoe UI Semibold" panose="020B0702040204020203" pitchFamily="34" charset="0"/>
                <a:cs typeface="Segoe UI Semibold" panose="020B0702040204020203" pitchFamily="34" charset="0"/>
              </a:rPr>
              <a:t>¡Bienvenido / Bienvenida a esta clase por videoconferencia en vivo! </a:t>
            </a:r>
          </a:p>
          <a:p>
            <a:pPr algn="l"/>
            <a:endParaRPr lang="es-E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s-ES" sz="1500" b="0" dirty="0">
                <a:solidFill>
                  <a:schemeClr val="tx1">
                    <a:lumMod val="85000"/>
                    <a:lumOff val="15000"/>
                  </a:schemeClr>
                </a:solidFill>
                <a:latin typeface="Segoe UI Semilight" panose="020B0402040204020203" pitchFamily="34" charset="0"/>
                <a:cs typeface="Segoe UI Semilight" panose="020B0402040204020203" pitchFamily="34" charset="0"/>
              </a:rPr>
              <a:t>En esta parte final del capítulo, pondrás en práctica todo lo que has aprendido en los pasos previos a través de diálogos, monólogos, grupos de discusión, juegos y otros ejercicios divertidos. </a:t>
            </a:r>
          </a:p>
          <a:p>
            <a:pPr algn="l"/>
            <a:endParaRPr lang="es-ES" sz="10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s-ES" sz="1500" b="0" dirty="0">
                <a:solidFill>
                  <a:schemeClr val="tx1">
                    <a:lumMod val="85000"/>
                    <a:lumOff val="15000"/>
                  </a:schemeClr>
                </a:solidFill>
                <a:latin typeface="Segoe UI Semilight" panose="020B0402040204020203" pitchFamily="34" charset="0"/>
                <a:cs typeface="Segoe UI Semilight" panose="020B0402040204020203" pitchFamily="34" charset="0"/>
              </a:rPr>
              <a:t>La clase es un momento importante a través del cual puedes interactuar con tu maestro y compañeros en las situaciones contextualizadas de tu viaje virtual para aprender inglés en el extranjero. </a:t>
            </a:r>
          </a:p>
          <a:p>
            <a:pPr algn="l"/>
            <a:endParaRPr lang="es-ES" sz="1000" b="0" dirty="0">
              <a:solidFill>
                <a:schemeClr val="tx1">
                  <a:lumMod val="85000"/>
                  <a:lumOff val="15000"/>
                </a:schemeClr>
              </a:solidFill>
              <a:latin typeface="Segoe UI" panose="020B0502040204020203" pitchFamily="34" charset="0"/>
              <a:cs typeface="Segoe UI" panose="020B0502040204020203" pitchFamily="34" charset="0"/>
            </a:endParaRPr>
          </a:p>
          <a:p>
            <a:pPr algn="l"/>
            <a:r>
              <a:rPr lang="es-ES" sz="1500" b="0" dirty="0">
                <a:solidFill>
                  <a:schemeClr val="tx1">
                    <a:lumMod val="85000"/>
                    <a:lumOff val="15000"/>
                  </a:schemeClr>
                </a:solidFill>
                <a:latin typeface="Segoe UI Semibold" panose="020B0702040204020203" pitchFamily="34" charset="0"/>
                <a:cs typeface="Segoe UI Semibold" panose="020B0702040204020203" pitchFamily="34" charset="0"/>
              </a:rPr>
              <a:t>¡Buena suerte!</a:t>
            </a:r>
            <a:endParaRPr lang="es-MX" b="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21" name="Marcador de contenido 2">
            <a:extLst>
              <a:ext uri="{FF2B5EF4-FFF2-40B4-BE49-F238E27FC236}">
                <a16:creationId xmlns:a16="http://schemas.microsoft.com/office/drawing/2014/main" id="{1F4816EF-1E59-4BC8-B35F-5604C98B758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 </a:t>
            </a:r>
            <a:r>
              <a:rPr lang="es-MX" sz="3200" b="0" dirty="0">
                <a:solidFill>
                  <a:srgbClr val="552D81"/>
                </a:solidFill>
                <a:latin typeface="Segoe UI" panose="020B0502040204020203" pitchFamily="34" charset="0"/>
                <a:cs typeface="Segoe UI" panose="020B0502040204020203" pitchFamily="34" charset="0"/>
              </a:rPr>
              <a:t>Introduction</a:t>
            </a:r>
          </a:p>
        </p:txBody>
      </p:sp>
      <p:sp>
        <p:nvSpPr>
          <p:cNvPr id="93"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5"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7999829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1">
            <a:extLst>
              <a:ext uri="{FF2B5EF4-FFF2-40B4-BE49-F238E27FC236}">
                <a16:creationId xmlns:a16="http://schemas.microsoft.com/office/drawing/2014/main" id="{132FDAE7-8FAC-40B7-8856-D56CA3A7B04D}"/>
              </a:ext>
            </a:extLst>
          </p:cNvPr>
          <p:cNvGrpSpPr/>
          <p:nvPr/>
        </p:nvGrpSpPr>
        <p:grpSpPr>
          <a:xfrm>
            <a:off x="-7249" y="-17305"/>
            <a:ext cx="9920499" cy="6901370"/>
            <a:chOff x="-7249" y="-17305"/>
            <a:chExt cx="9920499" cy="6901370"/>
          </a:xfrm>
        </p:grpSpPr>
        <p:sp>
          <p:nvSpPr>
            <p:cNvPr id="48" name="Rectángulo 23">
              <a:extLst>
                <a:ext uri="{FF2B5EF4-FFF2-40B4-BE49-F238E27FC236}">
                  <a16:creationId xmlns:a16="http://schemas.microsoft.com/office/drawing/2014/main" id="{F800B189-570B-4929-98FD-FF4F5A8ADA86}"/>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50" name="Group 45">
              <a:extLst>
                <a:ext uri="{FF2B5EF4-FFF2-40B4-BE49-F238E27FC236}">
                  <a16:creationId xmlns:a16="http://schemas.microsoft.com/office/drawing/2014/main" id="{87B7F51B-94C4-4E91-A74E-34B93EE06EB9}"/>
                </a:ext>
              </a:extLst>
            </p:cNvPr>
            <p:cNvGrpSpPr/>
            <p:nvPr/>
          </p:nvGrpSpPr>
          <p:grpSpPr>
            <a:xfrm>
              <a:off x="-6819" y="-9337"/>
              <a:ext cx="1546736" cy="1546736"/>
              <a:chOff x="-6822" y="-7327"/>
              <a:chExt cx="2830409" cy="2830942"/>
            </a:xfrm>
          </p:grpSpPr>
          <p:sp>
            <p:nvSpPr>
              <p:cNvPr id="82" name="Rectángulo 7">
                <a:extLst>
                  <a:ext uri="{FF2B5EF4-FFF2-40B4-BE49-F238E27FC236}">
                    <a16:creationId xmlns:a16="http://schemas.microsoft.com/office/drawing/2014/main" id="{5C499832-CDB7-452F-A3C6-93F389F53CA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3" name="Rectángulo 43">
                <a:extLst>
                  <a:ext uri="{FF2B5EF4-FFF2-40B4-BE49-F238E27FC236}">
                    <a16:creationId xmlns:a16="http://schemas.microsoft.com/office/drawing/2014/main" id="{41246410-B2DF-4A91-AD6E-740EA6D5C017}"/>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4" name="Rectángulo 43">
                <a:extLst>
                  <a:ext uri="{FF2B5EF4-FFF2-40B4-BE49-F238E27FC236}">
                    <a16:creationId xmlns:a16="http://schemas.microsoft.com/office/drawing/2014/main" id="{DF35934C-B384-41AB-90E3-9FA105687FF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5" name="Straight Connector 58">
                <a:extLst>
                  <a:ext uri="{FF2B5EF4-FFF2-40B4-BE49-F238E27FC236}">
                    <a16:creationId xmlns:a16="http://schemas.microsoft.com/office/drawing/2014/main" id="{48354DEA-6B5B-4491-843F-A3BCC0BBE1C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6" name="Straight Connector 59">
                <a:extLst>
                  <a:ext uri="{FF2B5EF4-FFF2-40B4-BE49-F238E27FC236}">
                    <a16:creationId xmlns:a16="http://schemas.microsoft.com/office/drawing/2014/main" id="{6B50140B-3588-47B2-AD62-48E08B953948}"/>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7" name="Straight Connector 60">
                <a:extLst>
                  <a:ext uri="{FF2B5EF4-FFF2-40B4-BE49-F238E27FC236}">
                    <a16:creationId xmlns:a16="http://schemas.microsoft.com/office/drawing/2014/main" id="{FED7ACAB-4DDB-4844-940C-8AA3F1E9150D}"/>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73">
                <a:extLst>
                  <a:ext uri="{FF2B5EF4-FFF2-40B4-BE49-F238E27FC236}">
                    <a16:creationId xmlns:a16="http://schemas.microsoft.com/office/drawing/2014/main" id="{79DCECA7-5370-4F92-98DC-C53E744B7AD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9" name="Straight Connector 74">
                <a:extLst>
                  <a:ext uri="{FF2B5EF4-FFF2-40B4-BE49-F238E27FC236}">
                    <a16:creationId xmlns:a16="http://schemas.microsoft.com/office/drawing/2014/main" id="{1874CF21-FA25-4948-8F78-B97CCCA96A39}"/>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75">
                <a:extLst>
                  <a:ext uri="{FF2B5EF4-FFF2-40B4-BE49-F238E27FC236}">
                    <a16:creationId xmlns:a16="http://schemas.microsoft.com/office/drawing/2014/main" id="{EF0BAA86-BA87-4B03-9A44-376E1EA13E5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1" name="Group 77">
              <a:extLst>
                <a:ext uri="{FF2B5EF4-FFF2-40B4-BE49-F238E27FC236}">
                  <a16:creationId xmlns:a16="http://schemas.microsoft.com/office/drawing/2014/main" id="{96D8D0A2-847C-4EA0-AE54-84F819D4CF37}"/>
                </a:ext>
              </a:extLst>
            </p:cNvPr>
            <p:cNvGrpSpPr/>
            <p:nvPr/>
          </p:nvGrpSpPr>
          <p:grpSpPr>
            <a:xfrm flipH="1" flipV="1">
              <a:off x="8450660" y="5406013"/>
              <a:ext cx="1455279" cy="1469292"/>
              <a:chOff x="-6822" y="-7327"/>
              <a:chExt cx="2830409" cy="2830942"/>
            </a:xfrm>
          </p:grpSpPr>
          <p:sp>
            <p:nvSpPr>
              <p:cNvPr id="73" name="Rectángulo 7">
                <a:extLst>
                  <a:ext uri="{FF2B5EF4-FFF2-40B4-BE49-F238E27FC236}">
                    <a16:creationId xmlns:a16="http://schemas.microsoft.com/office/drawing/2014/main" id="{1375A943-D45A-4A8B-8E90-53C12DDA21C1}"/>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4" name="Rectángulo 43">
                <a:extLst>
                  <a:ext uri="{FF2B5EF4-FFF2-40B4-BE49-F238E27FC236}">
                    <a16:creationId xmlns:a16="http://schemas.microsoft.com/office/drawing/2014/main" id="{37A4E85B-ECF9-4878-8CEB-789893E2EE5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5" name="Rectángulo 43">
                <a:extLst>
                  <a:ext uri="{FF2B5EF4-FFF2-40B4-BE49-F238E27FC236}">
                    <a16:creationId xmlns:a16="http://schemas.microsoft.com/office/drawing/2014/main" id="{34314DB1-ED7E-418E-BF63-E19673A7074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6" name="Straight Connector 81">
                <a:extLst>
                  <a:ext uri="{FF2B5EF4-FFF2-40B4-BE49-F238E27FC236}">
                    <a16:creationId xmlns:a16="http://schemas.microsoft.com/office/drawing/2014/main" id="{93A122C1-8F81-4F32-A559-CA9652BC99F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7" name="Straight Connector 82">
                <a:extLst>
                  <a:ext uri="{FF2B5EF4-FFF2-40B4-BE49-F238E27FC236}">
                    <a16:creationId xmlns:a16="http://schemas.microsoft.com/office/drawing/2014/main" id="{0B248750-2851-4547-BA27-B82C6C8C270F}"/>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8" name="Straight Connector 83">
                <a:extLst>
                  <a:ext uri="{FF2B5EF4-FFF2-40B4-BE49-F238E27FC236}">
                    <a16:creationId xmlns:a16="http://schemas.microsoft.com/office/drawing/2014/main" id="{B9321C89-8EB2-4BE6-AD09-213B2B20CB1F}"/>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84">
                <a:extLst>
                  <a:ext uri="{FF2B5EF4-FFF2-40B4-BE49-F238E27FC236}">
                    <a16:creationId xmlns:a16="http://schemas.microsoft.com/office/drawing/2014/main" id="{A89DEC9C-0CAD-4B62-BC05-ECDC7E16F672}"/>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0" name="Straight Connector 85">
                <a:extLst>
                  <a:ext uri="{FF2B5EF4-FFF2-40B4-BE49-F238E27FC236}">
                    <a16:creationId xmlns:a16="http://schemas.microsoft.com/office/drawing/2014/main" id="{B1DEA2C2-95F2-4DCD-B26F-1D0DA0DF02A3}"/>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86">
                <a:extLst>
                  <a:ext uri="{FF2B5EF4-FFF2-40B4-BE49-F238E27FC236}">
                    <a16:creationId xmlns:a16="http://schemas.microsoft.com/office/drawing/2014/main" id="{0DA5D5F0-A2B4-4D3D-A3EA-D3B68BED03A2}"/>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90">
              <a:extLst>
                <a:ext uri="{FF2B5EF4-FFF2-40B4-BE49-F238E27FC236}">
                  <a16:creationId xmlns:a16="http://schemas.microsoft.com/office/drawing/2014/main" id="{3D1A0EA2-DAE2-4130-A4DD-D4E6E0069F64}"/>
                </a:ext>
              </a:extLst>
            </p:cNvPr>
            <p:cNvGrpSpPr/>
            <p:nvPr/>
          </p:nvGrpSpPr>
          <p:grpSpPr>
            <a:xfrm flipH="1">
              <a:off x="8366514" y="-17305"/>
              <a:ext cx="1546736" cy="1546736"/>
              <a:chOff x="-6822" y="-7327"/>
              <a:chExt cx="2830409" cy="2830942"/>
            </a:xfrm>
          </p:grpSpPr>
          <p:sp>
            <p:nvSpPr>
              <p:cNvPr id="64" name="Rectángulo 7">
                <a:extLst>
                  <a:ext uri="{FF2B5EF4-FFF2-40B4-BE49-F238E27FC236}">
                    <a16:creationId xmlns:a16="http://schemas.microsoft.com/office/drawing/2014/main" id="{D719C960-DD4E-4766-89AE-F5C6854948B0}"/>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5" name="Rectángulo 43">
                <a:extLst>
                  <a:ext uri="{FF2B5EF4-FFF2-40B4-BE49-F238E27FC236}">
                    <a16:creationId xmlns:a16="http://schemas.microsoft.com/office/drawing/2014/main" id="{C7E91EE3-C820-4B4B-9339-8905622366B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6" name="Rectángulo 43">
                <a:extLst>
                  <a:ext uri="{FF2B5EF4-FFF2-40B4-BE49-F238E27FC236}">
                    <a16:creationId xmlns:a16="http://schemas.microsoft.com/office/drawing/2014/main" id="{A191B8E2-F92A-460C-B904-E5128324715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7" name="Straight Connector 95">
                <a:extLst>
                  <a:ext uri="{FF2B5EF4-FFF2-40B4-BE49-F238E27FC236}">
                    <a16:creationId xmlns:a16="http://schemas.microsoft.com/office/drawing/2014/main" id="{65ED28D9-661C-4D52-94AD-EBD3EC88D03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8" name="Straight Connector 96">
                <a:extLst>
                  <a:ext uri="{FF2B5EF4-FFF2-40B4-BE49-F238E27FC236}">
                    <a16:creationId xmlns:a16="http://schemas.microsoft.com/office/drawing/2014/main" id="{992A42A7-DADB-4F43-BA37-BA2B298F24C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9" name="Straight Connector 97">
                <a:extLst>
                  <a:ext uri="{FF2B5EF4-FFF2-40B4-BE49-F238E27FC236}">
                    <a16:creationId xmlns:a16="http://schemas.microsoft.com/office/drawing/2014/main" id="{30FFB6A7-990D-4E66-B264-EC52B4E24401}"/>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8">
                <a:extLst>
                  <a:ext uri="{FF2B5EF4-FFF2-40B4-BE49-F238E27FC236}">
                    <a16:creationId xmlns:a16="http://schemas.microsoft.com/office/drawing/2014/main" id="{48F8271C-D350-40DA-A017-8660154E547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1" name="Straight Connector 99">
                <a:extLst>
                  <a:ext uri="{FF2B5EF4-FFF2-40B4-BE49-F238E27FC236}">
                    <a16:creationId xmlns:a16="http://schemas.microsoft.com/office/drawing/2014/main" id="{AF4EC77B-F0B9-45A1-A645-5E7F74C0831E}"/>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100">
                <a:extLst>
                  <a:ext uri="{FF2B5EF4-FFF2-40B4-BE49-F238E27FC236}">
                    <a16:creationId xmlns:a16="http://schemas.microsoft.com/office/drawing/2014/main" id="{094B9913-62F6-4FB1-8FCF-B4CCCAF30A6E}"/>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4" name="Group 101">
              <a:extLst>
                <a:ext uri="{FF2B5EF4-FFF2-40B4-BE49-F238E27FC236}">
                  <a16:creationId xmlns:a16="http://schemas.microsoft.com/office/drawing/2014/main" id="{9003F18A-64E0-4773-95C6-A76CA8D68442}"/>
                </a:ext>
              </a:extLst>
            </p:cNvPr>
            <p:cNvGrpSpPr/>
            <p:nvPr/>
          </p:nvGrpSpPr>
          <p:grpSpPr>
            <a:xfrm flipV="1">
              <a:off x="-7249" y="5414773"/>
              <a:ext cx="1455279" cy="1469292"/>
              <a:chOff x="-6822" y="-7327"/>
              <a:chExt cx="2830409" cy="2830942"/>
            </a:xfrm>
          </p:grpSpPr>
          <p:sp>
            <p:nvSpPr>
              <p:cNvPr id="55" name="Rectángulo 7">
                <a:extLst>
                  <a:ext uri="{FF2B5EF4-FFF2-40B4-BE49-F238E27FC236}">
                    <a16:creationId xmlns:a16="http://schemas.microsoft.com/office/drawing/2014/main" id="{A924022B-D228-4989-9586-01A013B00FA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6" name="Rectángulo 43">
                <a:extLst>
                  <a:ext uri="{FF2B5EF4-FFF2-40B4-BE49-F238E27FC236}">
                    <a16:creationId xmlns:a16="http://schemas.microsoft.com/office/drawing/2014/main" id="{4B7705D3-3CFB-4A19-9D0C-3FC22A965E7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7" name="Rectángulo 43">
                <a:extLst>
                  <a:ext uri="{FF2B5EF4-FFF2-40B4-BE49-F238E27FC236}">
                    <a16:creationId xmlns:a16="http://schemas.microsoft.com/office/drawing/2014/main" id="{484982DC-1181-4B14-B24C-9028FE400725}"/>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58" name="Straight Connector 105">
                <a:extLst>
                  <a:ext uri="{FF2B5EF4-FFF2-40B4-BE49-F238E27FC236}">
                    <a16:creationId xmlns:a16="http://schemas.microsoft.com/office/drawing/2014/main" id="{FBEC676C-1F70-41E6-991F-587C657D4AD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59" name="Straight Connector 106">
                <a:extLst>
                  <a:ext uri="{FF2B5EF4-FFF2-40B4-BE49-F238E27FC236}">
                    <a16:creationId xmlns:a16="http://schemas.microsoft.com/office/drawing/2014/main" id="{126500A2-30BE-4468-822E-676C3DE9674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0" name="Straight Connector 107">
                <a:extLst>
                  <a:ext uri="{FF2B5EF4-FFF2-40B4-BE49-F238E27FC236}">
                    <a16:creationId xmlns:a16="http://schemas.microsoft.com/office/drawing/2014/main" id="{9B2B9AD5-E93B-403F-8C2A-CEA2195CE0B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108">
                <a:extLst>
                  <a:ext uri="{FF2B5EF4-FFF2-40B4-BE49-F238E27FC236}">
                    <a16:creationId xmlns:a16="http://schemas.microsoft.com/office/drawing/2014/main" id="{44259E64-5530-4EE9-A9A9-E66A1C85665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2" name="Straight Connector 109">
                <a:extLst>
                  <a:ext uri="{FF2B5EF4-FFF2-40B4-BE49-F238E27FC236}">
                    <a16:creationId xmlns:a16="http://schemas.microsoft.com/office/drawing/2014/main" id="{D5A16EB9-1BCB-4966-BED9-589A1C9D9B84}"/>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110">
                <a:extLst>
                  <a:ext uri="{FF2B5EF4-FFF2-40B4-BE49-F238E27FC236}">
                    <a16:creationId xmlns:a16="http://schemas.microsoft.com/office/drawing/2014/main" id="{F3E74C89-5143-493E-ABD3-8F070A15EF4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 name="Grupo 3">
            <a:extLst>
              <a:ext uri="{FF2B5EF4-FFF2-40B4-BE49-F238E27FC236}">
                <a16:creationId xmlns:a16="http://schemas.microsoft.com/office/drawing/2014/main" id="{0A1E6C88-5F51-4F13-B72E-065F21EF18FA}"/>
              </a:ext>
            </a:extLst>
          </p:cNvPr>
          <p:cNvGrpSpPr/>
          <p:nvPr/>
        </p:nvGrpSpPr>
        <p:grpSpPr>
          <a:xfrm>
            <a:off x="1050941" y="17956"/>
            <a:ext cx="7793640" cy="6557449"/>
            <a:chOff x="1050941" y="17956"/>
            <a:chExt cx="7793640" cy="6557449"/>
          </a:xfrm>
        </p:grpSpPr>
        <p:pic>
          <p:nvPicPr>
            <p:cNvPr id="114" name="Imagen 113">
              <a:extLst>
                <a:ext uri="{FF2B5EF4-FFF2-40B4-BE49-F238E27FC236}">
                  <a16:creationId xmlns:a16="http://schemas.microsoft.com/office/drawing/2014/main" id="{DC1C0493-63C3-4B10-AF73-F5B9F97DFA18}"/>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16" name="Picture 77" descr="Imagen relacionada">
              <a:extLst>
                <a:ext uri="{FF2B5EF4-FFF2-40B4-BE49-F238E27FC236}">
                  <a16:creationId xmlns:a16="http://schemas.microsoft.com/office/drawing/2014/main" id="{3F83B26E-D5BD-4447-82C7-E7AB8C18A62C}"/>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2">
              <a:extLst>
                <a:ext uri="{FF2B5EF4-FFF2-40B4-BE49-F238E27FC236}">
                  <a16:creationId xmlns:a16="http://schemas.microsoft.com/office/drawing/2014/main" id="{9BFCCB87-6965-4F52-8765-9A7F198E0F5A}"/>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93" name="Marcador de contenido 2">
            <a:extLst>
              <a:ext uri="{FF2B5EF4-FFF2-40B4-BE49-F238E27FC236}">
                <a16:creationId xmlns:a16="http://schemas.microsoft.com/office/drawing/2014/main" id="{BE7E58DE-FC6A-4F1F-A62B-9AA9D746F215}"/>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1" dirty="0">
                <a:solidFill>
                  <a:schemeClr val="tx1">
                    <a:lumMod val="85000"/>
                    <a:lumOff val="15000"/>
                  </a:schemeClr>
                </a:solidFill>
                <a:latin typeface="Segoe UI Semibold" panose="020B0702040204020203" pitchFamily="34" charset="0"/>
                <a:cs typeface="Segoe UI Semibold" panose="020B0702040204020203" pitchFamily="34" charset="0"/>
              </a:rPr>
              <a:t>Part X. </a:t>
            </a:r>
            <a:r>
              <a:rPr lang="en-US" sz="3200" b="0" dirty="0">
                <a:solidFill>
                  <a:srgbClr val="004D40"/>
                </a:solidFill>
                <a:latin typeface="Segoe UI" panose="020B0502040204020203" pitchFamily="34" charset="0"/>
                <a:cs typeface="Segoe UI" panose="020B0502040204020203" pitchFamily="34" charset="0"/>
              </a:rPr>
              <a:t>What have I learnt today?</a:t>
            </a:r>
          </a:p>
        </p:txBody>
      </p:sp>
      <p:sp>
        <p:nvSpPr>
          <p:cNvPr id="94" name="Rectángulo 93">
            <a:extLst>
              <a:ext uri="{FF2B5EF4-FFF2-40B4-BE49-F238E27FC236}">
                <a16:creationId xmlns:a16="http://schemas.microsoft.com/office/drawing/2014/main" id="{A4F2631A-A6ED-4DB8-B6F6-4C23A5B24BB8}"/>
              </a:ext>
            </a:extLst>
          </p:cNvPr>
          <p:cNvSpPr/>
          <p:nvPr/>
        </p:nvSpPr>
        <p:spPr>
          <a:xfrm>
            <a:off x="1066993" y="1722236"/>
            <a:ext cx="7457970" cy="1338828"/>
          </a:xfrm>
          <a:prstGeom prst="rect">
            <a:avLst/>
          </a:prstGeom>
        </p:spPr>
        <p:txBody>
          <a:bodyPr wrap="square">
            <a:spAutoFit/>
          </a:bodyPr>
          <a:lstStyle/>
          <a:p>
            <a:pPr lvl="0" algn="l" eaLnBrk="0" fontAlgn="base" hangingPunct="0">
              <a:spcBef>
                <a:spcPct val="0"/>
              </a:spcBef>
              <a:spcAft>
                <a:spcPct val="0"/>
              </a:spcAft>
            </a:pPr>
            <a:r>
              <a:rPr lang="en-US" altLang="es-MX" sz="1700" b="1" dirty="0">
                <a:solidFill>
                  <a:schemeClr val="tx1">
                    <a:lumMod val="75000"/>
                    <a:lumOff val="25000"/>
                  </a:schemeClr>
                </a:solidFill>
                <a:latin typeface="Segoe UI Semibold" panose="020B0702040204020203" pitchFamily="34" charset="0"/>
                <a:cs typeface="Segoe UI Semibold" panose="020B0702040204020203" pitchFamily="34" charset="0"/>
              </a:rPr>
              <a:t>What have I learnt today?</a:t>
            </a:r>
          </a:p>
          <a:p>
            <a:pPr lvl="0" algn="l" eaLnBrk="0" fontAlgn="base" hangingPunct="0">
              <a:spcBef>
                <a:spcPct val="0"/>
              </a:spcBef>
              <a:spcAft>
                <a:spcPct val="0"/>
              </a:spcAft>
            </a:pPr>
            <a:endParaRPr lang="es-MX" altLang="es-MX" sz="1600" b="1" dirty="0">
              <a:solidFill>
                <a:schemeClr val="tx1">
                  <a:lumMod val="75000"/>
                  <a:lumOff val="25000"/>
                </a:schemeClr>
              </a:solidFill>
              <a:latin typeface="Segoe UI Semibold" panose="020B0702040204020203" pitchFamily="34" charset="0"/>
              <a:cs typeface="Segoe UI Semibold" panose="020B0702040204020203" pitchFamily="34" charset="0"/>
            </a:endParaRPr>
          </a:p>
          <a:p>
            <a:pPr lvl="0" algn="l" eaLnBrk="0" fontAlgn="base">
              <a:spcBef>
                <a:spcPct val="0"/>
              </a:spcBef>
              <a:spcAft>
                <a:spcPct val="0"/>
              </a:spcAft>
            </a:pPr>
            <a:r>
              <a:rPr lang="en-GB" altLang="es-MX" sz="1600" dirty="0">
                <a:solidFill>
                  <a:srgbClr val="004D40"/>
                </a:solidFill>
                <a:latin typeface="Segoe Script" panose="030B0504020000000003" pitchFamily="66" charset="0"/>
                <a:cs typeface="Segoe UI Semilight" panose="020B0402040204020203" pitchFamily="34" charset="0"/>
              </a:rPr>
              <a:t>You can now talk about food-related likes and dislikes and eating habits, practice countable and uncountable nouns, as well as use quantifiers to talk about amounts and food containers.</a:t>
            </a:r>
            <a:endParaRPr lang="en-US" altLang="es-MX" sz="16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91"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2"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34818" name="Picture 2" descr="two bowls of oatmeal with fruits"/>
          <p:cNvPicPr>
            <a:picLocks noChangeAspect="1" noChangeArrowheads="1"/>
          </p:cNvPicPr>
          <p:nvPr/>
        </p:nvPicPr>
        <p:blipFill rotWithShape="1">
          <a:blip r:embed="rId7">
            <a:lum bright="3000"/>
            <a:extLst>
              <a:ext uri="{28A0092B-C50C-407E-A947-70E740481C1C}">
                <a14:useLocalDpi xmlns:a14="http://schemas.microsoft.com/office/drawing/2010/main" val="0"/>
              </a:ext>
            </a:extLst>
          </a:blip>
          <a:srcRect t="18187" b="28974"/>
          <a:stretch/>
        </p:blipFill>
        <p:spPr bwMode="auto">
          <a:xfrm>
            <a:off x="1156357" y="3187337"/>
            <a:ext cx="7289129" cy="256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98476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ángulo 23">
            <a:extLst>
              <a:ext uri="{FF2B5EF4-FFF2-40B4-BE49-F238E27FC236}">
                <a16:creationId xmlns:a16="http://schemas.microsoft.com/office/drawing/2014/main" id="{2D2F204A-FA21-4440-B7D0-09A31C2B413B}"/>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49" name="Group 74">
            <a:extLst>
              <a:ext uri="{FF2B5EF4-FFF2-40B4-BE49-F238E27FC236}">
                <a16:creationId xmlns:a16="http://schemas.microsoft.com/office/drawing/2014/main" id="{BDFBFCD2-F136-4C00-9BE4-0ED41B7616B4}"/>
              </a:ext>
            </a:extLst>
          </p:cNvPr>
          <p:cNvGrpSpPr/>
          <p:nvPr/>
        </p:nvGrpSpPr>
        <p:grpSpPr>
          <a:xfrm>
            <a:off x="-7249" y="-17305"/>
            <a:ext cx="9920499" cy="6901370"/>
            <a:chOff x="-7249" y="-17305"/>
            <a:chExt cx="9920499" cy="6901370"/>
          </a:xfrm>
        </p:grpSpPr>
        <p:grpSp>
          <p:nvGrpSpPr>
            <p:cNvPr id="52" name="Group 78">
              <a:extLst>
                <a:ext uri="{FF2B5EF4-FFF2-40B4-BE49-F238E27FC236}">
                  <a16:creationId xmlns:a16="http://schemas.microsoft.com/office/drawing/2014/main" id="{A8B8EEC4-4042-42EA-A262-D7FDE13842CE}"/>
                </a:ext>
              </a:extLst>
            </p:cNvPr>
            <p:cNvGrpSpPr/>
            <p:nvPr/>
          </p:nvGrpSpPr>
          <p:grpSpPr>
            <a:xfrm>
              <a:off x="-6819" y="-9337"/>
              <a:ext cx="1546736" cy="1546736"/>
              <a:chOff x="-6822" y="-7327"/>
              <a:chExt cx="2830409" cy="2830942"/>
            </a:xfrm>
          </p:grpSpPr>
          <p:sp>
            <p:nvSpPr>
              <p:cNvPr id="84" name="Rectángulo 7">
                <a:extLst>
                  <a:ext uri="{FF2B5EF4-FFF2-40B4-BE49-F238E27FC236}">
                    <a16:creationId xmlns:a16="http://schemas.microsoft.com/office/drawing/2014/main" id="{85A431F1-5C7E-4C5F-BCED-91D64E9C1CE7}"/>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67558CF4-A9A4-448F-8AF2-5271E8B1CE8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6" name="Rectángulo 43">
                <a:extLst>
                  <a:ext uri="{FF2B5EF4-FFF2-40B4-BE49-F238E27FC236}">
                    <a16:creationId xmlns:a16="http://schemas.microsoft.com/office/drawing/2014/main" id="{B052A476-79EB-42C6-A6B2-A63EB6550A3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7" name="Straight Connector 113">
                <a:extLst>
                  <a:ext uri="{FF2B5EF4-FFF2-40B4-BE49-F238E27FC236}">
                    <a16:creationId xmlns:a16="http://schemas.microsoft.com/office/drawing/2014/main" id="{D7C844E2-4E38-46A0-AB06-1C90071576D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114">
                <a:extLst>
                  <a:ext uri="{FF2B5EF4-FFF2-40B4-BE49-F238E27FC236}">
                    <a16:creationId xmlns:a16="http://schemas.microsoft.com/office/drawing/2014/main" id="{10DFF237-1E03-4DC7-AB0D-519C2A8DE7DD}"/>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115">
                <a:extLst>
                  <a:ext uri="{FF2B5EF4-FFF2-40B4-BE49-F238E27FC236}">
                    <a16:creationId xmlns:a16="http://schemas.microsoft.com/office/drawing/2014/main" id="{4A839CA2-5CC9-4661-8576-952C8EF36369}"/>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0" name="Straight Connector 116">
                <a:extLst>
                  <a:ext uri="{FF2B5EF4-FFF2-40B4-BE49-F238E27FC236}">
                    <a16:creationId xmlns:a16="http://schemas.microsoft.com/office/drawing/2014/main" id="{D1CE950C-D01E-46BE-BD55-B8178FD77481}"/>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1" name="Straight Connector 117">
                <a:extLst>
                  <a:ext uri="{FF2B5EF4-FFF2-40B4-BE49-F238E27FC236}">
                    <a16:creationId xmlns:a16="http://schemas.microsoft.com/office/drawing/2014/main" id="{6CF4FF63-4978-4353-97F8-6909899198AB}"/>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2" name="Straight Connector 118">
                <a:extLst>
                  <a:ext uri="{FF2B5EF4-FFF2-40B4-BE49-F238E27FC236}">
                    <a16:creationId xmlns:a16="http://schemas.microsoft.com/office/drawing/2014/main" id="{3A28D962-4E65-4959-BD9B-480147618328}"/>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3" name="Group 79">
              <a:extLst>
                <a:ext uri="{FF2B5EF4-FFF2-40B4-BE49-F238E27FC236}">
                  <a16:creationId xmlns:a16="http://schemas.microsoft.com/office/drawing/2014/main" id="{8AE903BE-8689-41B6-B809-E7C2B9C1FCB3}"/>
                </a:ext>
              </a:extLst>
            </p:cNvPr>
            <p:cNvGrpSpPr/>
            <p:nvPr/>
          </p:nvGrpSpPr>
          <p:grpSpPr>
            <a:xfrm flipH="1" flipV="1">
              <a:off x="8450660" y="5406013"/>
              <a:ext cx="1455279" cy="1469292"/>
              <a:chOff x="-6822" y="-7327"/>
              <a:chExt cx="2830409" cy="2830942"/>
            </a:xfrm>
          </p:grpSpPr>
          <p:sp>
            <p:nvSpPr>
              <p:cNvPr id="75" name="Rectángulo 7">
                <a:extLst>
                  <a:ext uri="{FF2B5EF4-FFF2-40B4-BE49-F238E27FC236}">
                    <a16:creationId xmlns:a16="http://schemas.microsoft.com/office/drawing/2014/main" id="{90BE4E1D-5F88-42FF-A0C0-4AD97B2F2B45}"/>
                  </a:ext>
                </a:extLst>
              </p:cNvPr>
              <p:cNvSpPr/>
              <p:nvPr/>
            </p:nvSpPr>
            <p:spPr>
              <a:xfrm>
                <a:off x="-2042" y="-2"/>
                <a:ext cx="900000" cy="900000"/>
              </a:xfrm>
              <a:prstGeom prst="rect">
                <a:avLst/>
              </a:prstGeom>
              <a:solidFill>
                <a:srgbClr val="EBCA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36EB6FF7-3B38-4AE8-8458-2B536D0ED9E5}"/>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7" name="Rectángulo 43">
                <a:extLst>
                  <a:ext uri="{FF2B5EF4-FFF2-40B4-BE49-F238E27FC236}">
                    <a16:creationId xmlns:a16="http://schemas.microsoft.com/office/drawing/2014/main" id="{F8E2ACE4-86EA-4949-A440-A99704A8CC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8" name="Straight Connector 104">
                <a:extLst>
                  <a:ext uri="{FF2B5EF4-FFF2-40B4-BE49-F238E27FC236}">
                    <a16:creationId xmlns:a16="http://schemas.microsoft.com/office/drawing/2014/main" id="{4AD303B3-3609-4074-A85A-E656283E4104}"/>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105">
                <a:extLst>
                  <a:ext uri="{FF2B5EF4-FFF2-40B4-BE49-F238E27FC236}">
                    <a16:creationId xmlns:a16="http://schemas.microsoft.com/office/drawing/2014/main" id="{67577528-9FEB-4662-8FFE-C1583D70B760}"/>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106">
                <a:extLst>
                  <a:ext uri="{FF2B5EF4-FFF2-40B4-BE49-F238E27FC236}">
                    <a16:creationId xmlns:a16="http://schemas.microsoft.com/office/drawing/2014/main" id="{EE4DF031-D89A-4D22-8F67-E18FD6F293C3}"/>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1" name="Straight Connector 107">
                <a:extLst>
                  <a:ext uri="{FF2B5EF4-FFF2-40B4-BE49-F238E27FC236}">
                    <a16:creationId xmlns:a16="http://schemas.microsoft.com/office/drawing/2014/main" id="{0CA615B3-F768-407D-8498-38323D6046F6}"/>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2" name="Straight Connector 108">
                <a:extLst>
                  <a:ext uri="{FF2B5EF4-FFF2-40B4-BE49-F238E27FC236}">
                    <a16:creationId xmlns:a16="http://schemas.microsoft.com/office/drawing/2014/main" id="{03D590FD-1446-4797-8EDA-56975F621E18}"/>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3" name="Straight Connector 109">
                <a:extLst>
                  <a:ext uri="{FF2B5EF4-FFF2-40B4-BE49-F238E27FC236}">
                    <a16:creationId xmlns:a16="http://schemas.microsoft.com/office/drawing/2014/main" id="{1E7946C3-F99B-4BC2-AFEE-5EC043800EF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5" name="Group 81">
              <a:extLst>
                <a:ext uri="{FF2B5EF4-FFF2-40B4-BE49-F238E27FC236}">
                  <a16:creationId xmlns:a16="http://schemas.microsoft.com/office/drawing/2014/main" id="{D294D9C5-31F6-484F-AAF6-1ED381BA0666}"/>
                </a:ext>
              </a:extLst>
            </p:cNvPr>
            <p:cNvGrpSpPr/>
            <p:nvPr/>
          </p:nvGrpSpPr>
          <p:grpSpPr>
            <a:xfrm flipH="1">
              <a:off x="8366514" y="-17305"/>
              <a:ext cx="1546736" cy="1546736"/>
              <a:chOff x="-6822" y="-7327"/>
              <a:chExt cx="2830409" cy="2830942"/>
            </a:xfrm>
          </p:grpSpPr>
          <p:sp>
            <p:nvSpPr>
              <p:cNvPr id="66" name="Rectángulo 7">
                <a:extLst>
                  <a:ext uri="{FF2B5EF4-FFF2-40B4-BE49-F238E27FC236}">
                    <a16:creationId xmlns:a16="http://schemas.microsoft.com/office/drawing/2014/main" id="{B9BA7770-EFF9-47B7-A409-03158DCBD88B}"/>
                  </a:ext>
                </a:extLst>
              </p:cNvPr>
              <p:cNvSpPr/>
              <p:nvPr/>
            </p:nvSpPr>
            <p:spPr>
              <a:xfrm>
                <a:off x="-2042" y="-2"/>
                <a:ext cx="900000" cy="900000"/>
              </a:xfrm>
              <a:prstGeom prst="rect">
                <a:avLst/>
              </a:prstGeom>
              <a:solidFill>
                <a:srgbClr val="9F1F63"/>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2C8C4130-1874-47DB-B244-2E4050477AF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8" name="Rectángulo 43">
                <a:extLst>
                  <a:ext uri="{FF2B5EF4-FFF2-40B4-BE49-F238E27FC236}">
                    <a16:creationId xmlns:a16="http://schemas.microsoft.com/office/drawing/2014/main" id="{D69B0A37-C057-4625-97A2-72D05CC617AD}"/>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9" name="Straight Connector 95">
                <a:extLst>
                  <a:ext uri="{FF2B5EF4-FFF2-40B4-BE49-F238E27FC236}">
                    <a16:creationId xmlns:a16="http://schemas.microsoft.com/office/drawing/2014/main" id="{17100C51-247C-4E38-9196-28246A9626BD}"/>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96">
                <a:extLst>
                  <a:ext uri="{FF2B5EF4-FFF2-40B4-BE49-F238E27FC236}">
                    <a16:creationId xmlns:a16="http://schemas.microsoft.com/office/drawing/2014/main" id="{D5EFD151-FED1-4087-AD53-6117F39DC51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97">
                <a:extLst>
                  <a:ext uri="{FF2B5EF4-FFF2-40B4-BE49-F238E27FC236}">
                    <a16:creationId xmlns:a16="http://schemas.microsoft.com/office/drawing/2014/main" id="{40F0A5F2-420C-435F-9B09-B0546704814B}"/>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2" name="Straight Connector 98">
                <a:extLst>
                  <a:ext uri="{FF2B5EF4-FFF2-40B4-BE49-F238E27FC236}">
                    <a16:creationId xmlns:a16="http://schemas.microsoft.com/office/drawing/2014/main" id="{516D4A27-8D9C-46F5-B220-41FFDA20D1CD}"/>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3" name="Straight Connector 99">
                <a:extLst>
                  <a:ext uri="{FF2B5EF4-FFF2-40B4-BE49-F238E27FC236}">
                    <a16:creationId xmlns:a16="http://schemas.microsoft.com/office/drawing/2014/main" id="{2FAA3252-869A-48EA-965E-1449B5E59EDC}"/>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4" name="Straight Connector 100">
                <a:extLst>
                  <a:ext uri="{FF2B5EF4-FFF2-40B4-BE49-F238E27FC236}">
                    <a16:creationId xmlns:a16="http://schemas.microsoft.com/office/drawing/2014/main" id="{AFA4739B-45DF-4E60-BC17-327721EF1B11}"/>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56" name="Group 82">
              <a:extLst>
                <a:ext uri="{FF2B5EF4-FFF2-40B4-BE49-F238E27FC236}">
                  <a16:creationId xmlns:a16="http://schemas.microsoft.com/office/drawing/2014/main" id="{5F1E16CF-A6F2-4259-862C-6955BF9F78F8}"/>
                </a:ext>
              </a:extLst>
            </p:cNvPr>
            <p:cNvGrpSpPr/>
            <p:nvPr/>
          </p:nvGrpSpPr>
          <p:grpSpPr>
            <a:xfrm flipV="1">
              <a:off x="-7249" y="5414773"/>
              <a:ext cx="1455279" cy="1469292"/>
              <a:chOff x="-6822" y="-7327"/>
              <a:chExt cx="2830409" cy="2830942"/>
            </a:xfrm>
          </p:grpSpPr>
          <p:sp>
            <p:nvSpPr>
              <p:cNvPr id="57" name="Rectángulo 7">
                <a:extLst>
                  <a:ext uri="{FF2B5EF4-FFF2-40B4-BE49-F238E27FC236}">
                    <a16:creationId xmlns:a16="http://schemas.microsoft.com/office/drawing/2014/main" id="{7723B2E7-0FA9-4B8A-9468-3BF7F03AB171}"/>
                  </a:ext>
                </a:extLst>
              </p:cNvPr>
              <p:cNvSpPr/>
              <p:nvPr/>
            </p:nvSpPr>
            <p:spPr>
              <a:xfrm>
                <a:off x="-2042" y="-2"/>
                <a:ext cx="900000" cy="900000"/>
              </a:xfrm>
              <a:prstGeom prst="rect">
                <a:avLst/>
              </a:prstGeom>
              <a:solidFill>
                <a:srgbClr val="D88E56"/>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8" name="Rectángulo 43">
                <a:extLst>
                  <a:ext uri="{FF2B5EF4-FFF2-40B4-BE49-F238E27FC236}">
                    <a16:creationId xmlns:a16="http://schemas.microsoft.com/office/drawing/2014/main" id="{AC77817D-2374-47A4-89B6-D7B341B1161B}"/>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ángulo 43">
                <a:extLst>
                  <a:ext uri="{FF2B5EF4-FFF2-40B4-BE49-F238E27FC236}">
                    <a16:creationId xmlns:a16="http://schemas.microsoft.com/office/drawing/2014/main" id="{3DA1ED83-3138-4F05-8A3D-0801F544EC0B}"/>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0" name="Straight Connector 86">
                <a:extLst>
                  <a:ext uri="{FF2B5EF4-FFF2-40B4-BE49-F238E27FC236}">
                    <a16:creationId xmlns:a16="http://schemas.microsoft.com/office/drawing/2014/main" id="{95403B1A-C395-4FB1-8774-41DDB4FB6363}"/>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1" name="Straight Connector 87">
                <a:extLst>
                  <a:ext uri="{FF2B5EF4-FFF2-40B4-BE49-F238E27FC236}">
                    <a16:creationId xmlns:a16="http://schemas.microsoft.com/office/drawing/2014/main" id="{0A61D264-57FA-41D8-8283-374DBE67729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2" name="Straight Connector 88">
                <a:extLst>
                  <a:ext uri="{FF2B5EF4-FFF2-40B4-BE49-F238E27FC236}">
                    <a16:creationId xmlns:a16="http://schemas.microsoft.com/office/drawing/2014/main" id="{43E57B6B-7419-46AA-80D2-88485C759748}"/>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3" name="Straight Connector 89">
                <a:extLst>
                  <a:ext uri="{FF2B5EF4-FFF2-40B4-BE49-F238E27FC236}">
                    <a16:creationId xmlns:a16="http://schemas.microsoft.com/office/drawing/2014/main" id="{57236185-2450-49DF-A5F4-26C50E0C0024}"/>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64" name="Straight Connector 90">
                <a:extLst>
                  <a:ext uri="{FF2B5EF4-FFF2-40B4-BE49-F238E27FC236}">
                    <a16:creationId xmlns:a16="http://schemas.microsoft.com/office/drawing/2014/main" id="{A617C671-96DE-4DCF-A85F-6B1C2E23E0A7}"/>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65" name="Straight Connector 91">
                <a:extLst>
                  <a:ext uri="{FF2B5EF4-FFF2-40B4-BE49-F238E27FC236}">
                    <a16:creationId xmlns:a16="http://schemas.microsoft.com/office/drawing/2014/main" id="{2C1CD0C7-685D-49C3-A181-9540128532AC}"/>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pic>
        <p:nvPicPr>
          <p:cNvPr id="117" name="Imagen 116">
            <a:extLst>
              <a:ext uri="{FF2B5EF4-FFF2-40B4-BE49-F238E27FC236}">
                <a16:creationId xmlns:a16="http://schemas.microsoft.com/office/drawing/2014/main" id="{75397CA6-B8A0-4001-8088-1A690F1211FD}"/>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122" name="Picture 77" descr="Imagen relacionada"/>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2"/>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sp>
        <p:nvSpPr>
          <p:cNvPr id="96" name="Rectángulo 95">
            <a:extLst>
              <a:ext uri="{FF2B5EF4-FFF2-40B4-BE49-F238E27FC236}">
                <a16:creationId xmlns:a16="http://schemas.microsoft.com/office/drawing/2014/main" id="{68BD3F7A-E379-4397-A8A2-E0A9EB881595}"/>
              </a:ext>
            </a:extLst>
          </p:cNvPr>
          <p:cNvSpPr/>
          <p:nvPr/>
        </p:nvSpPr>
        <p:spPr>
          <a:xfrm>
            <a:off x="1071870" y="1722919"/>
            <a:ext cx="7653030" cy="4108817"/>
          </a:xfrm>
          <a:prstGeom prst="rect">
            <a:avLst/>
          </a:prstGeom>
        </p:spPr>
        <p:txBody>
          <a:bodyPr wrap="square">
            <a:spAutoFit/>
          </a:bodyPr>
          <a:lstStyle/>
          <a:p>
            <a:pPr algn="l"/>
            <a:r>
              <a:rPr lang="en-GB" sz="1500" b="0" dirty="0">
                <a:solidFill>
                  <a:schemeClr val="tx1">
                    <a:lumMod val="85000"/>
                    <a:lumOff val="15000"/>
                  </a:schemeClr>
                </a:solidFill>
                <a:latin typeface="Segoe UI Semilight" panose="020B0402040204020203" pitchFamily="34" charset="0"/>
                <a:cs typeface="Segoe UI Semilight" panose="020B0402040204020203" pitchFamily="34" charset="0"/>
              </a:rPr>
              <a:t>By the end of the class, you’ll be able to talk about food-related likes and dislikes and eating habits. You’ll practice countable and uncountable nouns, as well as use quantifiers to talk about amounts and food containers.</a:t>
            </a:r>
            <a:endParaRPr lang="en-US" sz="12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2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0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n-US" sz="1400" b="0" dirty="0">
              <a:solidFill>
                <a:schemeClr val="tx1">
                  <a:lumMod val="85000"/>
                  <a:lumOff val="15000"/>
                </a:schemeClr>
              </a:solidFill>
              <a:latin typeface="Segoe UI" panose="020B0502040204020203" pitchFamily="34" charset="0"/>
              <a:cs typeface="Segoe UI" panose="020B0502040204020203" pitchFamily="34" charset="0"/>
            </a:endParaRPr>
          </a:p>
          <a:p>
            <a:pPr algn="l"/>
            <a:endParaRPr lang="es-MX" sz="15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s-MX" sz="1500" b="0" dirty="0">
                <a:solidFill>
                  <a:schemeClr val="tx1">
                    <a:lumMod val="85000"/>
                    <a:lumOff val="15000"/>
                  </a:schemeClr>
                </a:solidFill>
                <a:latin typeface="Segoe UI Semilight" panose="020B0402040204020203" pitchFamily="34" charset="0"/>
                <a:cs typeface="Segoe UI Semilight" panose="020B0402040204020203" pitchFamily="34" charset="0"/>
              </a:rPr>
              <a:t>Al final de la clase, serás capaz de hablar de los gustos y disgustos relacionados con la comida y los hábitos alimenticios. Practicarás los sustantivos contables e incontables, así como usarás cuantificadores para hablar de cantidades y contenedores de comida.</a:t>
            </a:r>
            <a:endParaRPr lang="es-MX" b="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97" name="Marcador de contenido 2">
            <a:extLst>
              <a:ext uri="{FF2B5EF4-FFF2-40B4-BE49-F238E27FC236}">
                <a16:creationId xmlns:a16="http://schemas.microsoft.com/office/drawing/2014/main" id="{E7F6C7C4-0300-4058-A9BB-14565479DAFA}"/>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 </a:t>
            </a:r>
            <a:r>
              <a:rPr lang="es-MX" sz="3200" b="0" dirty="0">
                <a:solidFill>
                  <a:srgbClr val="552D81"/>
                </a:solidFill>
                <a:latin typeface="Segoe UI" panose="020B0502040204020203" pitchFamily="34" charset="0"/>
                <a:cs typeface="Segoe UI" panose="020B0502040204020203" pitchFamily="34" charset="0"/>
              </a:rPr>
              <a:t>Class Objective</a:t>
            </a:r>
          </a:p>
        </p:txBody>
      </p:sp>
      <p:grpSp>
        <p:nvGrpSpPr>
          <p:cNvPr id="3" name="Grupo 2"/>
          <p:cNvGrpSpPr/>
          <p:nvPr/>
        </p:nvGrpSpPr>
        <p:grpSpPr>
          <a:xfrm>
            <a:off x="1173790" y="2662250"/>
            <a:ext cx="7426030" cy="2106388"/>
            <a:chOff x="1173790" y="2650509"/>
            <a:chExt cx="7426030" cy="2106388"/>
          </a:xfrm>
        </p:grpSpPr>
        <p:pic>
          <p:nvPicPr>
            <p:cNvPr id="93" name="Picture 4" descr="Resultado de imagen para restaurante interior vector">
              <a:extLst>
                <a:ext uri="{FF2B5EF4-FFF2-40B4-BE49-F238E27FC236}">
                  <a16:creationId xmlns:a16="http://schemas.microsoft.com/office/drawing/2014/main" id="{15FE36B9-9183-4DFD-819A-3FB39540D1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073" t="3003" r="10683"/>
            <a:stretch/>
          </p:blipFill>
          <p:spPr bwMode="auto">
            <a:xfrm>
              <a:off x="6010274" y="2650509"/>
              <a:ext cx="2589546" cy="210638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8"/>
            <a:srcRect t="3907" r="33558"/>
            <a:stretch/>
          </p:blipFill>
          <p:spPr>
            <a:xfrm>
              <a:off x="1173790" y="2650509"/>
              <a:ext cx="4962347" cy="2106388"/>
            </a:xfrm>
            <a:prstGeom prst="rect">
              <a:avLst/>
            </a:prstGeom>
          </p:spPr>
        </p:pic>
      </p:grpSp>
      <p:sp>
        <p:nvSpPr>
          <p:cNvPr id="98"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0"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3179959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7"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 </a:t>
            </a:r>
            <a:r>
              <a:rPr lang="es-MX" sz="3200" b="0" dirty="0">
                <a:solidFill>
                  <a:srgbClr val="BF8152"/>
                </a:solidFill>
                <a:latin typeface="Segoe UI" panose="020B0502040204020203" pitchFamily="34" charset="0"/>
                <a:cs typeface="Segoe UI" panose="020B0502040204020203" pitchFamily="34" charset="0"/>
              </a:rPr>
              <a:t>Warm-up Speaking Practice</a:t>
            </a:r>
          </a:p>
        </p:txBody>
      </p:sp>
      <p:sp>
        <p:nvSpPr>
          <p:cNvPr id="58" name="Where am I from?…"/>
          <p:cNvSpPr txBox="1"/>
          <p:nvPr/>
        </p:nvSpPr>
        <p:spPr>
          <a:xfrm>
            <a:off x="1100085" y="1911986"/>
            <a:ext cx="5106761" cy="39808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buSzPct val="100000"/>
              <a:defRPr sz="3000">
                <a:solidFill>
                  <a:schemeClr val="accent1">
                    <a:hueOff val="114395"/>
                    <a:lumOff val="-24975"/>
                  </a:schemeClr>
                </a:solidFill>
              </a:defRPr>
            </a:pPr>
            <a:r>
              <a:rPr lang="en-US" sz="1900" dirty="0">
                <a:solidFill>
                  <a:schemeClr val="tx1">
                    <a:lumMod val="75000"/>
                    <a:lumOff val="25000"/>
                  </a:schemeClr>
                </a:solidFill>
                <a:latin typeface="Segoe UI Semibold" panose="020B0702040204020203" pitchFamily="34" charset="0"/>
                <a:cs typeface="Segoe UI Semibold" panose="020B0702040204020203" pitchFamily="34" charset="0"/>
              </a:rPr>
              <a:t>What did you eat yesterday?</a:t>
            </a:r>
            <a:endParaRPr lang="es-MX" sz="19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lgn="l">
              <a:buSzPct val="100000"/>
              <a:defRPr sz="3000">
                <a:solidFill>
                  <a:schemeClr val="accent1">
                    <a:hueOff val="114395"/>
                    <a:lumOff val="-24975"/>
                  </a:schemeClr>
                </a:solidFill>
              </a:defRPr>
            </a:pPr>
            <a:r>
              <a:rPr lang="es-MX" sz="1900" b="1" dirty="0">
                <a:solidFill>
                  <a:srgbClr val="48266E"/>
                </a:solidFill>
                <a:latin typeface="Segoe Script" panose="030B0504020000000003" pitchFamily="66" charset="0"/>
                <a:cs typeface="Segoe UI Semibold" panose="020B0702040204020203" pitchFamily="34" charset="0"/>
              </a:rPr>
              <a:t>Yesterday, I ate …</a:t>
            </a:r>
          </a:p>
          <a:p>
            <a:pPr algn="l">
              <a:buSzPct val="100000"/>
              <a:defRPr sz="3000">
                <a:solidFill>
                  <a:schemeClr val="accent1">
                    <a:hueOff val="114395"/>
                    <a:lumOff val="-24975"/>
                  </a:schemeClr>
                </a:solidFill>
              </a:defRPr>
            </a:pPr>
            <a:endParaRPr sz="1400" dirty="0">
              <a:solidFill>
                <a:schemeClr val="tx1">
                  <a:lumMod val="85000"/>
                  <a:lumOff val="15000"/>
                </a:schemeClr>
              </a:solidFill>
              <a:latin typeface="Segoe Script" panose="030B0504020000000003" pitchFamily="66" charset="0"/>
              <a:cs typeface="Segoe UI Semibold" panose="020B0702040204020203" pitchFamily="34" charset="0"/>
            </a:endParaRPr>
          </a:p>
          <a:p>
            <a:pPr algn="l">
              <a:buSzPct val="100000"/>
              <a:defRPr sz="3000">
                <a:solidFill>
                  <a:schemeClr val="accent2">
                    <a:hueOff val="258623"/>
                    <a:satOff val="16006"/>
                    <a:lumOff val="-25223"/>
                  </a:schemeClr>
                </a:solidFill>
              </a:defRPr>
            </a:pPr>
            <a:r>
              <a:rPr lang="es-MX" sz="1900" dirty="0">
                <a:solidFill>
                  <a:schemeClr val="tx1">
                    <a:lumMod val="75000"/>
                    <a:lumOff val="25000"/>
                  </a:schemeClr>
                </a:solidFill>
                <a:latin typeface="Segoe UI Semibold" panose="020B0702040204020203" pitchFamily="34" charset="0"/>
                <a:cs typeface="Segoe UI Semibold" panose="020B0702040204020203" pitchFamily="34" charset="0"/>
              </a:rPr>
              <a:t>What is a typical breakfast for you?</a:t>
            </a:r>
          </a:p>
          <a:p>
            <a:pPr algn="l">
              <a:buSzPct val="100000"/>
              <a:defRPr sz="3000">
                <a:solidFill>
                  <a:schemeClr val="accent2">
                    <a:hueOff val="258623"/>
                    <a:satOff val="16006"/>
                    <a:lumOff val="-25223"/>
                  </a:schemeClr>
                </a:solidFill>
              </a:defRPr>
            </a:pPr>
            <a:r>
              <a:rPr lang="es-MX" sz="1900" b="1" dirty="0">
                <a:solidFill>
                  <a:srgbClr val="BF8152"/>
                </a:solidFill>
                <a:latin typeface="Segoe Script" panose="030B0504020000000003" pitchFamily="66" charset="0"/>
                <a:cs typeface="Segoe UI Semibold" panose="020B0702040204020203" pitchFamily="34" charset="0"/>
              </a:rPr>
              <a:t>A typical breakfast for me is …..</a:t>
            </a:r>
          </a:p>
          <a:p>
            <a:pPr algn="l">
              <a:buSzPct val="100000"/>
              <a:defRPr sz="3000">
                <a:solidFill>
                  <a:schemeClr val="accent2">
                    <a:hueOff val="258623"/>
                    <a:satOff val="16006"/>
                    <a:lumOff val="-25223"/>
                  </a:schemeClr>
                </a:solidFill>
              </a:defRPr>
            </a:pPr>
            <a:endParaRPr lang="es-MX" sz="14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l">
              <a:buSzPct val="100000"/>
              <a:defRPr sz="3000">
                <a:solidFill>
                  <a:schemeClr val="accent2">
                    <a:hueOff val="258623"/>
                    <a:satOff val="16006"/>
                    <a:lumOff val="-25223"/>
                  </a:schemeClr>
                </a:solidFill>
              </a:defRPr>
            </a:pPr>
            <a:r>
              <a:rPr lang="en-US" sz="1900" dirty="0">
                <a:solidFill>
                  <a:schemeClr val="tx1">
                    <a:lumMod val="75000"/>
                    <a:lumOff val="25000"/>
                  </a:schemeClr>
                </a:solidFill>
                <a:latin typeface="Segoe UI Semibold" panose="020B0702040204020203" pitchFamily="34" charset="0"/>
                <a:cs typeface="Segoe UI Semibold" panose="020B0702040204020203" pitchFamily="34" charset="0"/>
              </a:rPr>
              <a:t>What is your favorite recipe?</a:t>
            </a:r>
            <a:endParaRPr lang="es-MX" sz="19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lgn="l">
              <a:buSzPct val="100000"/>
              <a:defRPr sz="3000">
                <a:solidFill>
                  <a:schemeClr val="accent2">
                    <a:hueOff val="258623"/>
                    <a:satOff val="16006"/>
                    <a:lumOff val="-25223"/>
                  </a:schemeClr>
                </a:solidFill>
              </a:defRPr>
            </a:pPr>
            <a:r>
              <a:rPr lang="es-MX" sz="1900" b="1" dirty="0">
                <a:solidFill>
                  <a:srgbClr val="C4A226"/>
                </a:solidFill>
                <a:latin typeface="Segoe Script" panose="030B0504020000000003" pitchFamily="66" charset="0"/>
                <a:cs typeface="Segoe UI Semibold" panose="020B0702040204020203" pitchFamily="34" charset="0"/>
              </a:rPr>
              <a:t>My favorite recipe is…..</a:t>
            </a:r>
          </a:p>
          <a:p>
            <a:pPr algn="l">
              <a:buSzPct val="100000"/>
              <a:defRPr sz="3000">
                <a:solidFill>
                  <a:schemeClr val="accent2">
                    <a:hueOff val="258623"/>
                    <a:satOff val="16006"/>
                    <a:lumOff val="-25223"/>
                  </a:schemeClr>
                </a:solidFill>
              </a:defRPr>
            </a:pPr>
            <a:r>
              <a:rPr lang="es-MX" sz="1200" b="1" dirty="0">
                <a:solidFill>
                  <a:schemeClr val="tx1">
                    <a:lumMod val="85000"/>
                    <a:lumOff val="15000"/>
                  </a:schemeClr>
                </a:solidFill>
                <a:latin typeface="Segoe UI Semibold" panose="020B0702040204020203" pitchFamily="34" charset="0"/>
                <a:cs typeface="Segoe UI Semibold" panose="020B0702040204020203" pitchFamily="34" charset="0"/>
              </a:rPr>
              <a:t> </a:t>
            </a:r>
          </a:p>
          <a:p>
            <a:pPr algn="l">
              <a:buSzPct val="100000"/>
              <a:defRPr sz="3000">
                <a:solidFill>
                  <a:schemeClr val="accent2">
                    <a:hueOff val="258623"/>
                    <a:satOff val="16006"/>
                    <a:lumOff val="-25223"/>
                  </a:schemeClr>
                </a:solidFill>
              </a:defRPr>
            </a:pPr>
            <a:r>
              <a:rPr lang="en-US" sz="1900" b="1" dirty="0">
                <a:solidFill>
                  <a:schemeClr val="tx1">
                    <a:lumMod val="75000"/>
                    <a:lumOff val="25000"/>
                  </a:schemeClr>
                </a:solidFill>
                <a:latin typeface="Segoe UI Semibold" panose="020B0702040204020203" pitchFamily="34" charset="0"/>
                <a:cs typeface="Segoe UI Semibold" panose="020B0702040204020203" pitchFamily="34" charset="0"/>
              </a:rPr>
              <a:t>What other foods do you like or dislike a lot?</a:t>
            </a:r>
          </a:p>
          <a:p>
            <a:pPr algn="l">
              <a:buSzPct val="100000"/>
              <a:defRPr sz="3000">
                <a:solidFill>
                  <a:schemeClr val="accent2">
                    <a:hueOff val="258623"/>
                    <a:satOff val="16006"/>
                    <a:lumOff val="-25223"/>
                  </a:schemeClr>
                </a:solidFill>
              </a:defRPr>
            </a:pPr>
            <a:r>
              <a:rPr lang="en-US" sz="1900" b="1" dirty="0">
                <a:solidFill>
                  <a:srgbClr val="327A79"/>
                </a:solidFill>
                <a:latin typeface="Segoe Script" panose="030B0504020000000003" pitchFamily="66" charset="0"/>
                <a:cs typeface="Segoe UI Semibold" panose="020B0702040204020203" pitchFamily="34" charset="0"/>
              </a:rPr>
              <a:t>I really like ……. I dislike …..</a:t>
            </a:r>
            <a:endParaRPr lang="es-MX" sz="1900" b="1" dirty="0">
              <a:solidFill>
                <a:srgbClr val="327A79"/>
              </a:solidFill>
              <a:latin typeface="Segoe UI Semibold" panose="020B0702040204020203" pitchFamily="34" charset="0"/>
              <a:cs typeface="Segoe UI Semibold" panose="020B0702040204020203" pitchFamily="34" charset="0"/>
            </a:endParaRPr>
          </a:p>
          <a:p>
            <a:pPr algn="l">
              <a:buSzPct val="100000"/>
              <a:defRPr sz="3000">
                <a:solidFill>
                  <a:schemeClr val="accent2">
                    <a:hueOff val="258623"/>
                    <a:satOff val="16006"/>
                    <a:lumOff val="-25223"/>
                  </a:schemeClr>
                </a:solidFill>
              </a:defRPr>
            </a:pPr>
            <a:endParaRPr lang="es-MX" sz="1400" b="1" dirty="0">
              <a:solidFill>
                <a:schemeClr val="tx1">
                  <a:lumMod val="75000"/>
                  <a:lumOff val="25000"/>
                </a:schemeClr>
              </a:solidFill>
              <a:latin typeface="Segoe UI Semibold" panose="020B0702040204020203" pitchFamily="34" charset="0"/>
              <a:cs typeface="Segoe UI Semibold" panose="020B0702040204020203" pitchFamily="34" charset="0"/>
            </a:endParaRPr>
          </a:p>
          <a:p>
            <a:pPr algn="l">
              <a:buSzPct val="100000"/>
              <a:defRPr sz="3000">
                <a:solidFill>
                  <a:schemeClr val="accent2">
                    <a:hueOff val="258623"/>
                    <a:satOff val="16006"/>
                    <a:lumOff val="-25223"/>
                  </a:schemeClr>
                </a:solidFill>
              </a:defRPr>
            </a:pPr>
            <a:r>
              <a:rPr lang="en-GB" sz="1900" dirty="0">
                <a:solidFill>
                  <a:schemeClr val="tx1">
                    <a:lumMod val="75000"/>
                    <a:lumOff val="25000"/>
                  </a:schemeClr>
                </a:solidFill>
                <a:latin typeface="Segoe UI Semibold" panose="020B0702040204020203" pitchFamily="34" charset="0"/>
                <a:cs typeface="Segoe UI Semibold" panose="020B0702040204020203" pitchFamily="34" charset="0"/>
              </a:rPr>
              <a:t>What’s the strangest food you have tried?</a:t>
            </a:r>
          </a:p>
          <a:p>
            <a:pPr algn="l">
              <a:buSzPct val="100000"/>
              <a:defRPr sz="3000">
                <a:solidFill>
                  <a:schemeClr val="accent2">
                    <a:hueOff val="258623"/>
                    <a:satOff val="16006"/>
                    <a:lumOff val="-25223"/>
                  </a:schemeClr>
                </a:solidFill>
              </a:defRPr>
            </a:pPr>
            <a:r>
              <a:rPr lang="es-MX" sz="1900" b="1" dirty="0">
                <a:solidFill>
                  <a:srgbClr val="004D40"/>
                </a:solidFill>
                <a:latin typeface="Segoe Script" panose="030B0504020000000003" pitchFamily="66" charset="0"/>
                <a:cs typeface="Segoe UI Semibold" panose="020B0702040204020203" pitchFamily="34" charset="0"/>
              </a:rPr>
              <a:t>The strangest food I’ve tried is ……</a:t>
            </a:r>
          </a:p>
          <a:p>
            <a:pPr algn="l">
              <a:buSzPct val="100000"/>
              <a:defRPr sz="3000">
                <a:solidFill>
                  <a:schemeClr val="accent2">
                    <a:hueOff val="258623"/>
                    <a:satOff val="16006"/>
                    <a:lumOff val="-25223"/>
                  </a:schemeClr>
                </a:solidFill>
              </a:defRPr>
            </a:pPr>
            <a:endParaRPr lang="es-MX" sz="1200" b="1" dirty="0">
              <a:solidFill>
                <a:srgbClr val="D1B44D"/>
              </a:solidFill>
              <a:latin typeface="Segoe Script" panose="030B0504020000000003" pitchFamily="66" charset="0"/>
              <a:cs typeface="Segoe UI Semibold" panose="020B0702040204020203" pitchFamily="34" charset="0"/>
            </a:endParaRPr>
          </a:p>
        </p:txBody>
      </p:sp>
      <p:sp>
        <p:nvSpPr>
          <p:cNvPr id="59"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0"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62" name="Picture 2" descr="brownies and coffee on a tray"/>
          <p:cNvPicPr>
            <a:picLocks noChangeAspect="1" noChangeArrowheads="1"/>
          </p:cNvPicPr>
          <p:nvPr/>
        </p:nvPicPr>
        <p:blipFill rotWithShape="1">
          <a:blip r:embed="rId7" cstate="print">
            <a:lum bright="2000"/>
            <a:extLst>
              <a:ext uri="{BEBA8EAE-BF5A-486C-A8C5-ECC9F3942E4B}">
                <a14:imgProps xmlns:a14="http://schemas.microsoft.com/office/drawing/2010/main">
                  <a14:imgLayer r:embed="rId8">
                    <a14:imgEffect>
                      <a14:saturation sat="88000"/>
                    </a14:imgEffect>
                    <a14:imgEffect>
                      <a14:brightnessContrast bright="1000"/>
                    </a14:imgEffect>
                  </a14:imgLayer>
                </a14:imgProps>
              </a:ext>
              <a:ext uri="{28A0092B-C50C-407E-A947-70E740481C1C}">
                <a14:useLocalDpi xmlns:a14="http://schemas.microsoft.com/office/drawing/2010/main" val="0"/>
              </a:ext>
            </a:extLst>
          </a:blip>
          <a:srcRect l="14261" t="1784" r="12980" b="2443"/>
          <a:stretch/>
        </p:blipFill>
        <p:spPr bwMode="auto">
          <a:xfrm>
            <a:off x="6338334" y="1920695"/>
            <a:ext cx="2257026" cy="3713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7"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b="0" dirty="0">
                <a:solidFill>
                  <a:srgbClr val="C4A226"/>
                </a:solidFill>
                <a:latin typeface="Segoe UI" panose="020B0502040204020203" pitchFamily="34" charset="0"/>
                <a:cs typeface="Segoe UI" panose="020B0502040204020203" pitchFamily="34" charset="0"/>
              </a:rPr>
              <a:t>Food Vocabulary</a:t>
            </a:r>
          </a:p>
        </p:txBody>
      </p:sp>
      <p:sp>
        <p:nvSpPr>
          <p:cNvPr id="59"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0"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2" name="Grupo 1"/>
          <p:cNvGrpSpPr/>
          <p:nvPr/>
        </p:nvGrpSpPr>
        <p:grpSpPr>
          <a:xfrm>
            <a:off x="1173112" y="1844313"/>
            <a:ext cx="5231596" cy="3982846"/>
            <a:chOff x="1181239" y="1671345"/>
            <a:chExt cx="5630127" cy="4286250"/>
          </a:xfrm>
        </p:grpSpPr>
        <p:pic>
          <p:nvPicPr>
            <p:cNvPr id="5122" name="Picture 2" descr="Resultado de imagen para vocabulary c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1239" y="1671345"/>
              <a:ext cx="42862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Resultado de imagen para Ilustración"/>
            <p:cNvPicPr>
              <a:picLocks noChangeAspect="1" noChangeArrowheads="1"/>
            </p:cNvPicPr>
            <p:nvPr/>
          </p:nvPicPr>
          <p:blipFill rotWithShape="1">
            <a:blip r:embed="rId8">
              <a:extLst>
                <a:ext uri="{28A0092B-C50C-407E-A947-70E740481C1C}">
                  <a14:useLocalDpi xmlns:a14="http://schemas.microsoft.com/office/drawing/2010/main" val="0"/>
                </a:ext>
              </a:extLst>
            </a:blip>
            <a:srcRect l="65457"/>
            <a:stretch/>
          </p:blipFill>
          <p:spPr bwMode="auto">
            <a:xfrm>
              <a:off x="5330757" y="1671345"/>
              <a:ext cx="1480609" cy="42862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upo 68"/>
          <p:cNvGrpSpPr/>
          <p:nvPr/>
        </p:nvGrpSpPr>
        <p:grpSpPr>
          <a:xfrm>
            <a:off x="1425478" y="3316133"/>
            <a:ext cx="4712958" cy="427796"/>
            <a:chOff x="1425478" y="3316133"/>
            <a:chExt cx="4712958" cy="427796"/>
          </a:xfrm>
        </p:grpSpPr>
        <p:sp>
          <p:nvSpPr>
            <p:cNvPr id="70" name="Rectángulo 69"/>
            <p:cNvSpPr/>
            <p:nvPr/>
          </p:nvSpPr>
          <p:spPr>
            <a:xfrm>
              <a:off x="1425478" y="3316133"/>
              <a:ext cx="965297" cy="425758"/>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are purple grapes</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71" name="Rectángulo 70"/>
            <p:cNvSpPr/>
            <p:nvPr/>
          </p:nvSpPr>
          <p:spPr>
            <a:xfrm>
              <a:off x="2683886" y="3393076"/>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honey</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72" name="Rectángulo 71"/>
            <p:cNvSpPr/>
            <p:nvPr/>
          </p:nvSpPr>
          <p:spPr>
            <a:xfrm>
              <a:off x="3933377" y="3318171"/>
              <a:ext cx="965297" cy="425758"/>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ice cream</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73" name="Rectángulo 72"/>
            <p:cNvSpPr/>
            <p:nvPr/>
          </p:nvSpPr>
          <p:spPr>
            <a:xfrm>
              <a:off x="5173139" y="3391712"/>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orange</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grpSp>
      <p:grpSp>
        <p:nvGrpSpPr>
          <p:cNvPr id="74" name="Grupo 73"/>
          <p:cNvGrpSpPr/>
          <p:nvPr/>
        </p:nvGrpSpPr>
        <p:grpSpPr>
          <a:xfrm>
            <a:off x="1421396" y="5224476"/>
            <a:ext cx="4712958" cy="425758"/>
            <a:chOff x="1425478" y="3316133"/>
            <a:chExt cx="4712958" cy="425758"/>
          </a:xfrm>
        </p:grpSpPr>
        <p:sp>
          <p:nvSpPr>
            <p:cNvPr id="75" name="Rectángulo 74"/>
            <p:cNvSpPr/>
            <p:nvPr/>
          </p:nvSpPr>
          <p:spPr>
            <a:xfrm>
              <a:off x="1425478" y="3316133"/>
              <a:ext cx="965297" cy="425758"/>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orange juice</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76" name="Rectángulo 75"/>
            <p:cNvSpPr/>
            <p:nvPr/>
          </p:nvSpPr>
          <p:spPr>
            <a:xfrm>
              <a:off x="2683886" y="3393076"/>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kiwi</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77" name="Rectángulo 76"/>
            <p:cNvSpPr/>
            <p:nvPr/>
          </p:nvSpPr>
          <p:spPr>
            <a:xfrm>
              <a:off x="3933377" y="3395115"/>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lemon</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78" name="Rectángulo 77"/>
            <p:cNvSpPr/>
            <p:nvPr/>
          </p:nvSpPr>
          <p:spPr>
            <a:xfrm>
              <a:off x="5173139" y="3391712"/>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us sugar</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grpSp>
      <p:sp>
        <p:nvSpPr>
          <p:cNvPr id="79" name="Rectángulo 78">
            <a:extLst>
              <a:ext uri="{FF2B5EF4-FFF2-40B4-BE49-F238E27FC236}">
                <a16:creationId xmlns:a16="http://schemas.microsoft.com/office/drawing/2014/main" id="{25397310-1DB1-484A-A1A6-960524AAC12F}"/>
              </a:ext>
            </a:extLst>
          </p:cNvPr>
          <p:cNvSpPr/>
          <p:nvPr/>
        </p:nvSpPr>
        <p:spPr>
          <a:xfrm>
            <a:off x="6437194" y="1788644"/>
            <a:ext cx="2675544" cy="4539704"/>
          </a:xfrm>
          <a:prstGeom prst="rect">
            <a:avLst/>
          </a:prstGeom>
        </p:spPr>
        <p:txBody>
          <a:bodyPr wrap="square">
            <a:spAutoFit/>
          </a:bodyPr>
          <a:lstStyle/>
          <a:p>
            <a:pPr algn="l"/>
            <a:r>
              <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rPr>
              <a:t>Look at the picture and identify the foods:</a:t>
            </a:r>
          </a:p>
          <a:p>
            <a:pPr algn="l"/>
            <a:r>
              <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You can use “there is / there are” to say complete sentences.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700" dirty="0">
                <a:solidFill>
                  <a:srgbClr val="4C2873"/>
                </a:solidFill>
                <a:latin typeface="Segoe Script" panose="030B0504020000000003" pitchFamily="66" charset="0"/>
                <a:cs typeface="Segoe UI Semilight" panose="020B0402040204020203" pitchFamily="34" charset="0"/>
              </a:rPr>
              <a:t>There is an orange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You can also say if you like, love or dislike these foods.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700" dirty="0">
                <a:solidFill>
                  <a:srgbClr val="BF8152"/>
                </a:solidFill>
                <a:latin typeface="Segoe Script" panose="030B0504020000000003" pitchFamily="66" charset="0"/>
                <a:cs typeface="Segoe UI Semilight" panose="020B0402040204020203" pitchFamily="34" charset="0"/>
              </a:rPr>
              <a:t>I like oranges and I love orange juice .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6379803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9"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0"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62" name="Grupo 61"/>
          <p:cNvGrpSpPr/>
          <p:nvPr/>
        </p:nvGrpSpPr>
        <p:grpSpPr>
          <a:xfrm>
            <a:off x="1173112" y="1844313"/>
            <a:ext cx="5228241" cy="3970583"/>
            <a:chOff x="1163034" y="1658602"/>
            <a:chExt cx="5650814" cy="4291506"/>
          </a:xfrm>
        </p:grpSpPr>
        <p:pic>
          <p:nvPicPr>
            <p:cNvPr id="63" name="Picture 4" descr="Resultado de imagen para flash card for bab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3034" y="1658771"/>
              <a:ext cx="4291336" cy="429133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Resultado de imagen para Ilustración"/>
            <p:cNvPicPr>
              <a:picLocks noChangeAspect="1" noChangeArrowheads="1"/>
            </p:cNvPicPr>
            <p:nvPr/>
          </p:nvPicPr>
          <p:blipFill rotWithShape="1">
            <a:blip r:embed="rId8">
              <a:extLst>
                <a:ext uri="{28A0092B-C50C-407E-A947-70E740481C1C}">
                  <a14:useLocalDpi xmlns:a14="http://schemas.microsoft.com/office/drawing/2010/main" val="0"/>
                </a:ext>
              </a:extLst>
            </a:blip>
            <a:srcRect l="2490" r="65779"/>
            <a:stretch/>
          </p:blipFill>
          <p:spPr bwMode="auto">
            <a:xfrm>
              <a:off x="5319193" y="1658602"/>
              <a:ext cx="1360074" cy="428818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Resultado de imagen para Ilustración"/>
            <p:cNvPicPr>
              <a:picLocks noChangeAspect="1" noChangeArrowheads="1"/>
            </p:cNvPicPr>
            <p:nvPr/>
          </p:nvPicPr>
          <p:blipFill rotWithShape="1">
            <a:blip r:embed="rId8">
              <a:extLst>
                <a:ext uri="{28A0092B-C50C-407E-A947-70E740481C1C}">
                  <a14:useLocalDpi xmlns:a14="http://schemas.microsoft.com/office/drawing/2010/main" val="0"/>
                </a:ext>
              </a:extLst>
            </a:blip>
            <a:srcRect l="96458"/>
            <a:stretch/>
          </p:blipFill>
          <p:spPr bwMode="auto">
            <a:xfrm>
              <a:off x="6662058" y="1660540"/>
              <a:ext cx="151790" cy="42862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upo 72"/>
          <p:cNvGrpSpPr/>
          <p:nvPr/>
        </p:nvGrpSpPr>
        <p:grpSpPr>
          <a:xfrm>
            <a:off x="1425478" y="3306059"/>
            <a:ext cx="4704249" cy="425758"/>
            <a:chOff x="1425478" y="3314768"/>
            <a:chExt cx="4704249" cy="425758"/>
          </a:xfrm>
        </p:grpSpPr>
        <p:sp>
          <p:nvSpPr>
            <p:cNvPr id="74" name="Rectángulo 73"/>
            <p:cNvSpPr/>
            <p:nvPr/>
          </p:nvSpPr>
          <p:spPr>
            <a:xfrm>
              <a:off x="1425478" y="3393077"/>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apple</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75" name="Rectángulo 74"/>
            <p:cNvSpPr/>
            <p:nvPr/>
          </p:nvSpPr>
          <p:spPr>
            <a:xfrm>
              <a:off x="2675177" y="3393076"/>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banana</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76" name="Rectángulo 75"/>
            <p:cNvSpPr/>
            <p:nvPr/>
          </p:nvSpPr>
          <p:spPr>
            <a:xfrm>
              <a:off x="3915959" y="3395115"/>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candy</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77" name="Rectángulo 76"/>
            <p:cNvSpPr/>
            <p:nvPr/>
          </p:nvSpPr>
          <p:spPr>
            <a:xfrm>
              <a:off x="5164430" y="3314768"/>
              <a:ext cx="965297" cy="425758"/>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are mushrooms</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grpSp>
      <p:grpSp>
        <p:nvGrpSpPr>
          <p:cNvPr id="78" name="Grupo 77"/>
          <p:cNvGrpSpPr/>
          <p:nvPr/>
        </p:nvGrpSpPr>
        <p:grpSpPr>
          <a:xfrm>
            <a:off x="1421396" y="5223111"/>
            <a:ext cx="4712958" cy="427122"/>
            <a:chOff x="1425478" y="3314768"/>
            <a:chExt cx="4712958" cy="427122"/>
          </a:xfrm>
        </p:grpSpPr>
        <p:sp>
          <p:nvSpPr>
            <p:cNvPr id="79" name="Rectángulo 78"/>
            <p:cNvSpPr/>
            <p:nvPr/>
          </p:nvSpPr>
          <p:spPr>
            <a:xfrm>
              <a:off x="1425478" y="3396924"/>
              <a:ext cx="965297" cy="264175"/>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donut</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80" name="Rectángulo 79"/>
            <p:cNvSpPr/>
            <p:nvPr/>
          </p:nvSpPr>
          <p:spPr>
            <a:xfrm>
              <a:off x="2683886" y="3316132"/>
              <a:ext cx="965297" cy="425758"/>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eggplant</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81" name="Rectángulo 80"/>
            <p:cNvSpPr/>
            <p:nvPr/>
          </p:nvSpPr>
          <p:spPr>
            <a:xfrm>
              <a:off x="3933377" y="3395115"/>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fish</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82" name="Rectángulo 81"/>
            <p:cNvSpPr/>
            <p:nvPr/>
          </p:nvSpPr>
          <p:spPr>
            <a:xfrm>
              <a:off x="5173139" y="3314768"/>
              <a:ext cx="965297" cy="425758"/>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pumpkin</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grpSp>
      <p:sp>
        <p:nvSpPr>
          <p:cNvPr id="83" name="Rectángulo 82">
            <a:extLst>
              <a:ext uri="{FF2B5EF4-FFF2-40B4-BE49-F238E27FC236}">
                <a16:creationId xmlns:a16="http://schemas.microsoft.com/office/drawing/2014/main" id="{25397310-1DB1-484A-A1A6-960524AAC12F}"/>
              </a:ext>
            </a:extLst>
          </p:cNvPr>
          <p:cNvSpPr/>
          <p:nvPr/>
        </p:nvSpPr>
        <p:spPr>
          <a:xfrm>
            <a:off x="6437194" y="1788644"/>
            <a:ext cx="2675544" cy="4539704"/>
          </a:xfrm>
          <a:prstGeom prst="rect">
            <a:avLst/>
          </a:prstGeom>
        </p:spPr>
        <p:txBody>
          <a:bodyPr wrap="square">
            <a:spAutoFit/>
          </a:bodyPr>
          <a:lstStyle/>
          <a:p>
            <a:pPr algn="l"/>
            <a:r>
              <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rPr>
              <a:t>Look at the picture and identify the foods:</a:t>
            </a:r>
          </a:p>
          <a:p>
            <a:pPr algn="l"/>
            <a:r>
              <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You can use “there is / there are” to say complete sentences.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700" dirty="0">
                <a:solidFill>
                  <a:srgbClr val="4C2873"/>
                </a:solidFill>
                <a:latin typeface="Segoe Script" panose="030B0504020000000003" pitchFamily="66" charset="0"/>
                <a:cs typeface="Segoe UI Semilight" panose="020B0402040204020203" pitchFamily="34" charset="0"/>
              </a:rPr>
              <a:t>There is an orange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You can also say if you like, love or dislike these foods.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700" dirty="0">
                <a:solidFill>
                  <a:srgbClr val="C4A226"/>
                </a:solidFill>
                <a:latin typeface="Segoe Script" panose="030B0504020000000003" pitchFamily="66" charset="0"/>
                <a:cs typeface="Segoe UI Semilight" panose="020B0402040204020203" pitchFamily="34" charset="0"/>
              </a:rPr>
              <a:t>I like oranges and I love orange juice .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84"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b="0" dirty="0">
                <a:solidFill>
                  <a:srgbClr val="C4A226"/>
                </a:solidFill>
                <a:latin typeface="Segoe UI" panose="020B0502040204020203" pitchFamily="34" charset="0"/>
                <a:cs typeface="Segoe UI" panose="020B0502040204020203" pitchFamily="34" charset="0"/>
              </a:rPr>
              <a:t>Food Vocabulary</a:t>
            </a:r>
          </a:p>
        </p:txBody>
      </p:sp>
    </p:spTree>
    <p:extLst>
      <p:ext uri="{BB962C8B-B14F-4D97-AF65-F5344CB8AC3E}">
        <p14:creationId xmlns:p14="http://schemas.microsoft.com/office/powerpoint/2010/main" val="9548350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58"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61"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92"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93"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94"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95"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6"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7"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98"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9"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100"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2"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83"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4"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85"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86"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7"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8"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9"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90"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91"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3"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74"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5"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6"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77"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8"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9"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80"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81"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82"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64"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65"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6"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68"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69"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0"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71"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72"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73"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9"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0"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grpSp>
        <p:nvGrpSpPr>
          <p:cNvPr id="104" name="Grupo 103"/>
          <p:cNvGrpSpPr/>
          <p:nvPr/>
        </p:nvGrpSpPr>
        <p:grpSpPr>
          <a:xfrm>
            <a:off x="1173112" y="1844313"/>
            <a:ext cx="5220128" cy="3971802"/>
            <a:chOff x="1142572" y="1749770"/>
            <a:chExt cx="5603406" cy="4263425"/>
          </a:xfrm>
        </p:grpSpPr>
        <p:grpSp>
          <p:nvGrpSpPr>
            <p:cNvPr id="105" name="Grupo 104"/>
            <p:cNvGrpSpPr/>
            <p:nvPr/>
          </p:nvGrpSpPr>
          <p:grpSpPr>
            <a:xfrm>
              <a:off x="1142572" y="1753757"/>
              <a:ext cx="4245155" cy="4259438"/>
              <a:chOff x="1142572" y="1753757"/>
              <a:chExt cx="4245155" cy="4259438"/>
            </a:xfrm>
          </p:grpSpPr>
          <p:pic>
            <p:nvPicPr>
              <p:cNvPr id="108" name="Picture 2" descr="Resultado de imagen para illustration"/>
              <p:cNvPicPr>
                <a:picLocks noChangeAspect="1" noChangeArrowheads="1"/>
              </p:cNvPicPr>
              <p:nvPr/>
            </p:nvPicPr>
            <p:blipFill rotWithShape="1">
              <a:blip r:embed="rId7">
                <a:extLst>
                  <a:ext uri="{28A0092B-C50C-407E-A947-70E740481C1C}">
                    <a14:useLocalDpi xmlns:a14="http://schemas.microsoft.com/office/drawing/2010/main" val="0"/>
                  </a:ext>
                </a:extLst>
              </a:blip>
              <a:srcRect r="3313"/>
              <a:stretch/>
            </p:blipFill>
            <p:spPr bwMode="auto">
              <a:xfrm>
                <a:off x="1142572" y="1753757"/>
                <a:ext cx="2826314" cy="425943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Resultado de imagen para mcintosh"/>
              <p:cNvPicPr>
                <a:picLocks noChangeAspect="1" noChangeArrowheads="1"/>
              </p:cNvPicPr>
              <p:nvPr/>
            </p:nvPicPr>
            <p:blipFill rotWithShape="1">
              <a:blip r:embed="rId8">
                <a:extLst>
                  <a:ext uri="{28A0092B-C50C-407E-A947-70E740481C1C}">
                    <a14:useLocalDpi xmlns:a14="http://schemas.microsoft.com/office/drawing/2010/main" val="0"/>
                  </a:ext>
                </a:extLst>
              </a:blip>
              <a:srcRect l="3949" r="49128" b="50278"/>
              <a:stretch/>
            </p:blipFill>
            <p:spPr bwMode="auto">
              <a:xfrm>
                <a:off x="2590132" y="1753757"/>
                <a:ext cx="1371600" cy="211785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Resultado de imagen para mcintosh"/>
              <p:cNvPicPr>
                <a:picLocks noChangeAspect="1" noChangeArrowheads="1"/>
              </p:cNvPicPr>
              <p:nvPr/>
            </p:nvPicPr>
            <p:blipFill rotWithShape="1">
              <a:blip r:embed="rId8">
                <a:extLst>
                  <a:ext uri="{28A0092B-C50C-407E-A947-70E740481C1C}">
                    <a14:useLocalDpi xmlns:a14="http://schemas.microsoft.com/office/drawing/2010/main" val="0"/>
                  </a:ext>
                </a:extLst>
              </a:blip>
              <a:srcRect l="49886"/>
              <a:stretch/>
            </p:blipFill>
            <p:spPr bwMode="auto">
              <a:xfrm>
                <a:off x="3922820" y="1753757"/>
                <a:ext cx="1464907" cy="425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106" name="Picture 2" descr="Resultado de imagen para Ilustración"/>
            <p:cNvPicPr>
              <a:picLocks noChangeAspect="1" noChangeArrowheads="1"/>
            </p:cNvPicPr>
            <p:nvPr/>
          </p:nvPicPr>
          <p:blipFill rotWithShape="1">
            <a:blip r:embed="rId9">
              <a:extLst>
                <a:ext uri="{28A0092B-C50C-407E-A947-70E740481C1C}">
                  <a14:useLocalDpi xmlns:a14="http://schemas.microsoft.com/office/drawing/2010/main" val="0"/>
                </a:ext>
              </a:extLst>
            </a:blip>
            <a:srcRect l="34285" r="33995"/>
            <a:stretch/>
          </p:blipFill>
          <p:spPr bwMode="auto">
            <a:xfrm>
              <a:off x="5253610" y="1749770"/>
              <a:ext cx="1352390" cy="426342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Resultado de imagen para Ilustración"/>
            <p:cNvPicPr>
              <a:picLocks noChangeAspect="1" noChangeArrowheads="1"/>
            </p:cNvPicPr>
            <p:nvPr/>
          </p:nvPicPr>
          <p:blipFill rotWithShape="1">
            <a:blip r:embed="rId9">
              <a:extLst>
                <a:ext uri="{28A0092B-C50C-407E-A947-70E740481C1C}">
                  <a14:useLocalDpi xmlns:a14="http://schemas.microsoft.com/office/drawing/2010/main" val="0"/>
                </a:ext>
              </a:extLst>
            </a:blip>
            <a:srcRect l="96458"/>
            <a:stretch/>
          </p:blipFill>
          <p:spPr bwMode="auto">
            <a:xfrm>
              <a:off x="6595065" y="1751707"/>
              <a:ext cx="150913" cy="426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upo 6"/>
          <p:cNvGrpSpPr/>
          <p:nvPr/>
        </p:nvGrpSpPr>
        <p:grpSpPr>
          <a:xfrm>
            <a:off x="1425478" y="3316132"/>
            <a:ext cx="4686831" cy="427797"/>
            <a:chOff x="1425478" y="3316132"/>
            <a:chExt cx="4686831" cy="427797"/>
          </a:xfrm>
        </p:grpSpPr>
        <p:sp>
          <p:nvSpPr>
            <p:cNvPr id="4" name="Rectángulo 3"/>
            <p:cNvSpPr/>
            <p:nvPr/>
          </p:nvSpPr>
          <p:spPr>
            <a:xfrm>
              <a:off x="1425478" y="3316133"/>
              <a:ext cx="965297" cy="425758"/>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watermelon</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111" name="Rectángulo 110"/>
            <p:cNvSpPr/>
            <p:nvPr/>
          </p:nvSpPr>
          <p:spPr>
            <a:xfrm>
              <a:off x="2675177" y="3316132"/>
              <a:ext cx="965297" cy="425758"/>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are sandwich</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112" name="Rectángulo 111"/>
            <p:cNvSpPr/>
            <p:nvPr/>
          </p:nvSpPr>
          <p:spPr>
            <a:xfrm>
              <a:off x="3907250" y="3318171"/>
              <a:ext cx="965297" cy="425758"/>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a:t>
              </a:r>
              <a:r>
                <a:rPr kumimoji="0" lang="en-US" sz="1050" b="0" i="0" u="none" strike="noStrike" cap="none" spc="0" normalizeH="0" baseline="0" dirty="0" err="1">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tomatoe</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113" name="Rectángulo 112"/>
            <p:cNvSpPr/>
            <p:nvPr/>
          </p:nvSpPr>
          <p:spPr>
            <a:xfrm>
              <a:off x="5147012" y="3391712"/>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is cheese</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grpSp>
      <p:grpSp>
        <p:nvGrpSpPr>
          <p:cNvPr id="114" name="Grupo 113"/>
          <p:cNvGrpSpPr/>
          <p:nvPr/>
        </p:nvGrpSpPr>
        <p:grpSpPr>
          <a:xfrm>
            <a:off x="1421396" y="5171850"/>
            <a:ext cx="4712958" cy="587340"/>
            <a:chOff x="1425478" y="3237380"/>
            <a:chExt cx="4712958" cy="587340"/>
          </a:xfrm>
        </p:grpSpPr>
        <p:sp>
          <p:nvSpPr>
            <p:cNvPr id="115" name="Rectángulo 114"/>
            <p:cNvSpPr/>
            <p:nvPr/>
          </p:nvSpPr>
          <p:spPr>
            <a:xfrm>
              <a:off x="1425478" y="3393077"/>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Answer</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116" name="Rectángulo 115"/>
            <p:cNvSpPr/>
            <p:nvPr/>
          </p:nvSpPr>
          <p:spPr>
            <a:xfrm>
              <a:off x="2683886" y="3393076"/>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Answer</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117" name="Rectángulo 116"/>
            <p:cNvSpPr/>
            <p:nvPr/>
          </p:nvSpPr>
          <p:spPr>
            <a:xfrm>
              <a:off x="3933377" y="3237380"/>
              <a:ext cx="965297" cy="587340"/>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There are garlic, </a:t>
              </a:r>
              <a:r>
                <a:rPr kumimoji="0" lang="en-US" sz="1050" b="0" i="0" u="none" strike="noStrike" cap="none" spc="0" normalizeH="0" baseline="0" dirty="0" err="1">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lettuice</a:t>
              </a: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 and carrot</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sp>
          <p:nvSpPr>
            <p:cNvPr id="118" name="Rectángulo 117"/>
            <p:cNvSpPr/>
            <p:nvPr/>
          </p:nvSpPr>
          <p:spPr>
            <a:xfrm>
              <a:off x="5173139" y="3391712"/>
              <a:ext cx="965297" cy="271869"/>
            </a:xfrm>
            <a:prstGeom prst="rect">
              <a:avLst/>
            </a:prstGeom>
            <a:solidFill>
              <a:schemeClr val="bg1"/>
            </a:solidFill>
            <a:ln w="12700" cap="flat">
              <a:solidFill>
                <a:schemeClr val="tx1">
                  <a:lumMod val="75000"/>
                  <a:lumOff val="25000"/>
                </a:schemeClr>
              </a:solidFill>
              <a:prstDash val="lg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rPr>
                <a:t>Answer</a:t>
              </a:r>
              <a:endParaRPr kumimoji="0" lang="en-GB" sz="1050" b="0" i="0" u="none" strike="noStrike" cap="none" spc="0" normalizeH="0" baseline="0" dirty="0">
                <a:ln>
                  <a:noFill/>
                </a:ln>
                <a:solidFill>
                  <a:schemeClr val="tx1">
                    <a:lumMod val="75000"/>
                    <a:lumOff val="25000"/>
                  </a:schemeClr>
                </a:solidFill>
                <a:effectLst/>
                <a:uFillTx/>
                <a:latin typeface="Segoe UI Semibold" panose="020B0702040204020203" pitchFamily="34" charset="0"/>
                <a:ea typeface="+mn-ea"/>
                <a:cs typeface="Segoe UI Semibold" panose="020B0702040204020203" pitchFamily="34" charset="0"/>
                <a:sym typeface="Helvetica Neue Medium"/>
              </a:endParaRPr>
            </a:p>
          </p:txBody>
        </p:sp>
      </p:grpSp>
      <p:sp>
        <p:nvSpPr>
          <p:cNvPr id="119" name="Rectángulo 118">
            <a:extLst>
              <a:ext uri="{FF2B5EF4-FFF2-40B4-BE49-F238E27FC236}">
                <a16:creationId xmlns:a16="http://schemas.microsoft.com/office/drawing/2014/main" id="{25397310-1DB1-484A-A1A6-960524AAC12F}"/>
              </a:ext>
            </a:extLst>
          </p:cNvPr>
          <p:cNvSpPr/>
          <p:nvPr/>
        </p:nvSpPr>
        <p:spPr>
          <a:xfrm>
            <a:off x="6437194" y="1788644"/>
            <a:ext cx="2675544" cy="4539704"/>
          </a:xfrm>
          <a:prstGeom prst="rect">
            <a:avLst/>
          </a:prstGeom>
        </p:spPr>
        <p:txBody>
          <a:bodyPr wrap="square">
            <a:spAutoFit/>
          </a:bodyPr>
          <a:lstStyle/>
          <a:p>
            <a:pPr algn="l"/>
            <a:r>
              <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rPr>
              <a:t>Look at the picture and identify the foods:</a:t>
            </a:r>
          </a:p>
          <a:p>
            <a:pPr algn="l"/>
            <a:r>
              <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You can use “there is / there are” to say complete sentences.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700" dirty="0">
                <a:solidFill>
                  <a:srgbClr val="4C2873"/>
                </a:solidFill>
                <a:latin typeface="Segoe Script" panose="030B0504020000000003" pitchFamily="66" charset="0"/>
                <a:cs typeface="Segoe UI Semilight" panose="020B0402040204020203" pitchFamily="34" charset="0"/>
              </a:rPr>
              <a:t>There is an orange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700" b="0" dirty="0">
                <a:solidFill>
                  <a:schemeClr val="tx1">
                    <a:lumMod val="85000"/>
                    <a:lumOff val="15000"/>
                  </a:schemeClr>
                </a:solidFill>
                <a:latin typeface="Segoe UI" panose="020B0502040204020203" pitchFamily="34" charset="0"/>
                <a:cs typeface="Segoe UI" panose="020B0502040204020203" pitchFamily="34" charset="0"/>
              </a:rPr>
              <a:t>You can also say if you like, love or dislike these foods.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US" sz="1700" dirty="0">
                <a:solidFill>
                  <a:srgbClr val="327A79"/>
                </a:solidFill>
                <a:latin typeface="Segoe Script" panose="030B0504020000000003" pitchFamily="66" charset="0"/>
                <a:cs typeface="Segoe UI Semilight" panose="020B0402040204020203" pitchFamily="34" charset="0"/>
              </a:rPr>
              <a:t>I like oranges and I love orange juice .  </a:t>
            </a: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endPar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120"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III. </a:t>
            </a:r>
            <a:r>
              <a:rPr lang="es-MX" sz="3200" b="0" dirty="0">
                <a:solidFill>
                  <a:srgbClr val="C4A226"/>
                </a:solidFill>
                <a:latin typeface="Segoe UI" panose="020B0502040204020203" pitchFamily="34" charset="0"/>
                <a:cs typeface="Segoe UI" panose="020B0502040204020203" pitchFamily="34" charset="0"/>
              </a:rPr>
              <a:t>Food Vocabulary</a:t>
            </a:r>
          </a:p>
        </p:txBody>
      </p:sp>
    </p:spTree>
    <p:extLst>
      <p:ext uri="{BB962C8B-B14F-4D97-AF65-F5344CB8AC3E}">
        <p14:creationId xmlns:p14="http://schemas.microsoft.com/office/powerpoint/2010/main" val="14919106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FB0338DF-FAC7-4E84-8982-1660E8BE2206}"/>
              </a:ext>
            </a:extLst>
          </p:cNvPr>
          <p:cNvGrpSpPr/>
          <p:nvPr/>
        </p:nvGrpSpPr>
        <p:grpSpPr>
          <a:xfrm>
            <a:off x="-7249" y="-17305"/>
            <a:ext cx="9920499" cy="6901370"/>
            <a:chOff x="-7249" y="-17305"/>
            <a:chExt cx="9920499" cy="6901370"/>
          </a:xfrm>
        </p:grpSpPr>
        <p:sp>
          <p:nvSpPr>
            <p:cNvPr id="6" name="Rectángulo 23">
              <a:extLst>
                <a:ext uri="{FF2B5EF4-FFF2-40B4-BE49-F238E27FC236}">
                  <a16:creationId xmlns:a16="http://schemas.microsoft.com/office/drawing/2014/main" id="{17D1FCEF-9FD5-4BD6-B684-24A9EB9AE538}"/>
                </a:ext>
              </a:extLst>
            </p:cNvPr>
            <p:cNvSpPr/>
            <p:nvPr/>
          </p:nvSpPr>
          <p:spPr>
            <a:xfrm>
              <a:off x="-55" y="0"/>
              <a:ext cx="9906000" cy="6858000"/>
            </a:xfrm>
            <a:prstGeom prst="rect">
              <a:avLst/>
            </a:prstGeom>
            <a:gradFill flip="none" rotWithShape="1">
              <a:gsLst>
                <a:gs pos="0">
                  <a:schemeClr val="bg2">
                    <a:alpha val="4000"/>
                  </a:schemeClr>
                </a:gs>
                <a:gs pos="100000">
                  <a:srgbClr val="272335">
                    <a:alpha val="8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45">
              <a:extLst>
                <a:ext uri="{FF2B5EF4-FFF2-40B4-BE49-F238E27FC236}">
                  <a16:creationId xmlns:a16="http://schemas.microsoft.com/office/drawing/2014/main" id="{B66564E0-6B4A-4449-8F05-C7691079E4E7}"/>
                </a:ext>
              </a:extLst>
            </p:cNvPr>
            <p:cNvGrpSpPr/>
            <p:nvPr/>
          </p:nvGrpSpPr>
          <p:grpSpPr>
            <a:xfrm>
              <a:off x="-6819" y="-9337"/>
              <a:ext cx="1546736" cy="1546736"/>
              <a:chOff x="-6822" y="-7327"/>
              <a:chExt cx="2830409" cy="2830942"/>
            </a:xfrm>
          </p:grpSpPr>
          <p:sp>
            <p:nvSpPr>
              <p:cNvPr id="40" name="Rectángulo 7">
                <a:extLst>
                  <a:ext uri="{FF2B5EF4-FFF2-40B4-BE49-F238E27FC236}">
                    <a16:creationId xmlns:a16="http://schemas.microsoft.com/office/drawing/2014/main" id="{972DE8FD-93D3-4BFB-A5E4-B8F0724D6CB6}"/>
                  </a:ext>
                </a:extLst>
              </p:cNvPr>
              <p:cNvSpPr/>
              <p:nvPr/>
            </p:nvSpPr>
            <p:spPr>
              <a:xfrm>
                <a:off x="-2042" y="-2"/>
                <a:ext cx="900000" cy="900000"/>
              </a:xfrm>
              <a:prstGeom prst="rect">
                <a:avLst/>
              </a:prstGeom>
              <a:solidFill>
                <a:srgbClr val="552D81"/>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ángulo 43">
                <a:extLst>
                  <a:ext uri="{FF2B5EF4-FFF2-40B4-BE49-F238E27FC236}">
                    <a16:creationId xmlns:a16="http://schemas.microsoft.com/office/drawing/2014/main" id="{E81D58C4-3AF8-48A9-9308-F8F010C047E2}"/>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2" name="Rectángulo 43">
                <a:extLst>
                  <a:ext uri="{FF2B5EF4-FFF2-40B4-BE49-F238E27FC236}">
                    <a16:creationId xmlns:a16="http://schemas.microsoft.com/office/drawing/2014/main" id="{2FB92AE8-9CE1-452B-ADEE-BDFC6E27262C}"/>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43" name="Straight Connector 58">
                <a:extLst>
                  <a:ext uri="{FF2B5EF4-FFF2-40B4-BE49-F238E27FC236}">
                    <a16:creationId xmlns:a16="http://schemas.microsoft.com/office/drawing/2014/main" id="{CA4A8A77-9D38-4103-83F9-A789C2EE1BA8}"/>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4" name="Straight Connector 59">
                <a:extLst>
                  <a:ext uri="{FF2B5EF4-FFF2-40B4-BE49-F238E27FC236}">
                    <a16:creationId xmlns:a16="http://schemas.microsoft.com/office/drawing/2014/main" id="{D098EF13-5EA5-476C-8B3A-88E8D638CB9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5" name="Straight Connector 60">
                <a:extLst>
                  <a:ext uri="{FF2B5EF4-FFF2-40B4-BE49-F238E27FC236}">
                    <a16:creationId xmlns:a16="http://schemas.microsoft.com/office/drawing/2014/main" id="{D0D217C9-303D-41E6-B805-56D48E646F13}"/>
                  </a:ext>
                </a:extLst>
              </p:cNvPr>
              <p:cNvCxnSpPr/>
              <p:nvPr/>
            </p:nvCxnSpPr>
            <p:spPr>
              <a:xfrm>
                <a:off x="2679074" y="477589"/>
                <a:ext cx="0" cy="578514"/>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46" name="Straight Connector 73">
                <a:extLst>
                  <a:ext uri="{FF2B5EF4-FFF2-40B4-BE49-F238E27FC236}">
                    <a16:creationId xmlns:a16="http://schemas.microsoft.com/office/drawing/2014/main" id="{A13A813E-E2CF-4346-AC81-20E9B70F27AC}"/>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47" name="Straight Connector 74">
                <a:extLst>
                  <a:ext uri="{FF2B5EF4-FFF2-40B4-BE49-F238E27FC236}">
                    <a16:creationId xmlns:a16="http://schemas.microsoft.com/office/drawing/2014/main" id="{308D7075-F8A2-42E7-B7A8-393F37E68D5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48" name="Straight Connector 75">
                <a:extLst>
                  <a:ext uri="{FF2B5EF4-FFF2-40B4-BE49-F238E27FC236}">
                    <a16:creationId xmlns:a16="http://schemas.microsoft.com/office/drawing/2014/main" id="{9D6FD99D-2BA9-4F04-8821-02E94521AFF9}"/>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9" name="Group 77">
              <a:extLst>
                <a:ext uri="{FF2B5EF4-FFF2-40B4-BE49-F238E27FC236}">
                  <a16:creationId xmlns:a16="http://schemas.microsoft.com/office/drawing/2014/main" id="{FEFA52E5-C16B-4398-AE2D-0ACA5D495010}"/>
                </a:ext>
              </a:extLst>
            </p:cNvPr>
            <p:cNvGrpSpPr/>
            <p:nvPr/>
          </p:nvGrpSpPr>
          <p:grpSpPr>
            <a:xfrm flipH="1" flipV="1">
              <a:off x="8450660" y="5406013"/>
              <a:ext cx="1455279" cy="1469292"/>
              <a:chOff x="-6822" y="-7327"/>
              <a:chExt cx="2830409" cy="2830942"/>
            </a:xfrm>
          </p:grpSpPr>
          <p:sp>
            <p:nvSpPr>
              <p:cNvPr id="31" name="Rectángulo 7">
                <a:extLst>
                  <a:ext uri="{FF2B5EF4-FFF2-40B4-BE49-F238E27FC236}">
                    <a16:creationId xmlns:a16="http://schemas.microsoft.com/office/drawing/2014/main" id="{D1899773-B0B3-4B9E-874A-111787BAC785}"/>
                  </a:ext>
                </a:extLst>
              </p:cNvPr>
              <p:cNvSpPr/>
              <p:nvPr/>
            </p:nvSpPr>
            <p:spPr>
              <a:xfrm>
                <a:off x="-2042" y="-2"/>
                <a:ext cx="900000" cy="900000"/>
              </a:xfrm>
              <a:prstGeom prst="rect">
                <a:avLst/>
              </a:prstGeom>
              <a:solidFill>
                <a:srgbClr val="388A88"/>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2" name="Rectángulo 43">
                <a:extLst>
                  <a:ext uri="{FF2B5EF4-FFF2-40B4-BE49-F238E27FC236}">
                    <a16:creationId xmlns:a16="http://schemas.microsoft.com/office/drawing/2014/main" id="{03C7B929-5FFC-47CD-B6EF-BE470406B4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ángulo 43">
                <a:extLst>
                  <a:ext uri="{FF2B5EF4-FFF2-40B4-BE49-F238E27FC236}">
                    <a16:creationId xmlns:a16="http://schemas.microsoft.com/office/drawing/2014/main" id="{7DE865E6-5229-40B2-A104-C7BFF496C9C3}"/>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34" name="Straight Connector 81">
                <a:extLst>
                  <a:ext uri="{FF2B5EF4-FFF2-40B4-BE49-F238E27FC236}">
                    <a16:creationId xmlns:a16="http://schemas.microsoft.com/office/drawing/2014/main" id="{D18B0FD7-985F-472B-8772-A66C1023FBF5}"/>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5" name="Straight Connector 82">
                <a:extLst>
                  <a:ext uri="{FF2B5EF4-FFF2-40B4-BE49-F238E27FC236}">
                    <a16:creationId xmlns:a16="http://schemas.microsoft.com/office/drawing/2014/main" id="{D43BED29-5A4D-4F15-AA6F-16B4E314286B}"/>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6" name="Straight Connector 83">
                <a:extLst>
                  <a:ext uri="{FF2B5EF4-FFF2-40B4-BE49-F238E27FC236}">
                    <a16:creationId xmlns:a16="http://schemas.microsoft.com/office/drawing/2014/main" id="{4CF6A49C-389D-42F3-82A6-E7A142D94C35}"/>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37" name="Straight Connector 84">
                <a:extLst>
                  <a:ext uri="{FF2B5EF4-FFF2-40B4-BE49-F238E27FC236}">
                    <a16:creationId xmlns:a16="http://schemas.microsoft.com/office/drawing/2014/main" id="{09D5C1E2-2DC8-4529-8E31-7205D94DDE7E}"/>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38" name="Straight Connector 85">
                <a:extLst>
                  <a:ext uri="{FF2B5EF4-FFF2-40B4-BE49-F238E27FC236}">
                    <a16:creationId xmlns:a16="http://schemas.microsoft.com/office/drawing/2014/main" id="{D10B8CA1-7EC6-4EE5-834A-4A934B99FCA1}"/>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9" name="Straight Connector 86">
                <a:extLst>
                  <a:ext uri="{FF2B5EF4-FFF2-40B4-BE49-F238E27FC236}">
                    <a16:creationId xmlns:a16="http://schemas.microsoft.com/office/drawing/2014/main" id="{DD42A220-312C-42A7-A793-A648D1D14A7B}"/>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1" name="Group 90">
              <a:extLst>
                <a:ext uri="{FF2B5EF4-FFF2-40B4-BE49-F238E27FC236}">
                  <a16:creationId xmlns:a16="http://schemas.microsoft.com/office/drawing/2014/main" id="{8AC5547D-6344-482A-8FFB-44F456C2ACB5}"/>
                </a:ext>
              </a:extLst>
            </p:cNvPr>
            <p:cNvGrpSpPr/>
            <p:nvPr/>
          </p:nvGrpSpPr>
          <p:grpSpPr>
            <a:xfrm flipH="1">
              <a:off x="8366514" y="-17305"/>
              <a:ext cx="1546736" cy="1546736"/>
              <a:chOff x="-6822" y="-7327"/>
              <a:chExt cx="2830409" cy="2830942"/>
            </a:xfrm>
          </p:grpSpPr>
          <p:sp>
            <p:nvSpPr>
              <p:cNvPr id="22" name="Rectángulo 7">
                <a:extLst>
                  <a:ext uri="{FF2B5EF4-FFF2-40B4-BE49-F238E27FC236}">
                    <a16:creationId xmlns:a16="http://schemas.microsoft.com/office/drawing/2014/main" id="{F00E28DE-316D-421E-A9D5-B8EE10967AFB}"/>
                  </a:ext>
                </a:extLst>
              </p:cNvPr>
              <p:cNvSpPr/>
              <p:nvPr/>
            </p:nvSpPr>
            <p:spPr>
              <a:xfrm>
                <a:off x="-2042" y="-2"/>
                <a:ext cx="900000" cy="900000"/>
              </a:xfrm>
              <a:prstGeom prst="rect">
                <a:avLst/>
              </a:prstGeom>
              <a:solidFill>
                <a:srgbClr val="D9935D"/>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Rectángulo 43">
                <a:extLst>
                  <a:ext uri="{FF2B5EF4-FFF2-40B4-BE49-F238E27FC236}">
                    <a16:creationId xmlns:a16="http://schemas.microsoft.com/office/drawing/2014/main" id="{1A249DF4-CAB5-4820-8DE5-AAD2940746FD}"/>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Rectángulo 43">
                <a:extLst>
                  <a:ext uri="{FF2B5EF4-FFF2-40B4-BE49-F238E27FC236}">
                    <a16:creationId xmlns:a16="http://schemas.microsoft.com/office/drawing/2014/main" id="{E9A66B61-25E5-41F6-9ECA-72E53A5F4BCA}"/>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25" name="Straight Connector 95">
                <a:extLst>
                  <a:ext uri="{FF2B5EF4-FFF2-40B4-BE49-F238E27FC236}">
                    <a16:creationId xmlns:a16="http://schemas.microsoft.com/office/drawing/2014/main" id="{2AB99E8D-FCAB-4E0A-9683-BD83EECDFED6}"/>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6" name="Straight Connector 96">
                <a:extLst>
                  <a:ext uri="{FF2B5EF4-FFF2-40B4-BE49-F238E27FC236}">
                    <a16:creationId xmlns:a16="http://schemas.microsoft.com/office/drawing/2014/main" id="{631FF8AF-8272-4237-96E4-6ACEAB05894C}"/>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7" name="Straight Connector 97">
                <a:extLst>
                  <a:ext uri="{FF2B5EF4-FFF2-40B4-BE49-F238E27FC236}">
                    <a16:creationId xmlns:a16="http://schemas.microsoft.com/office/drawing/2014/main" id="{8552E41B-75CB-4D99-B4CF-EE654CBA4DD2}"/>
                  </a:ext>
                </a:extLst>
              </p:cNvPr>
              <p:cNvCxnSpPr/>
              <p:nvPr/>
            </p:nvCxnSpPr>
            <p:spPr>
              <a:xfrm>
                <a:off x="2679074" y="498775"/>
                <a:ext cx="0" cy="57851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28" name="Straight Connector 98">
                <a:extLst>
                  <a:ext uri="{FF2B5EF4-FFF2-40B4-BE49-F238E27FC236}">
                    <a16:creationId xmlns:a16="http://schemas.microsoft.com/office/drawing/2014/main" id="{B17101A1-C60B-41B2-B403-96AAAF19311A}"/>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9" name="Straight Connector 99">
                <a:extLst>
                  <a:ext uri="{FF2B5EF4-FFF2-40B4-BE49-F238E27FC236}">
                    <a16:creationId xmlns:a16="http://schemas.microsoft.com/office/drawing/2014/main" id="{AA6C6CA2-1A6B-410F-BD81-B3AF374DB5DD}"/>
                  </a:ext>
                </a:extLst>
              </p:cNvPr>
              <p:cNvCxnSpPr/>
              <p:nvPr/>
            </p:nvCxnSpPr>
            <p:spPr>
              <a:xfrm flipV="1">
                <a:off x="-5080" y="1797977"/>
                <a:ext cx="2023808" cy="1"/>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30" name="Straight Connector 100">
                <a:extLst>
                  <a:ext uri="{FF2B5EF4-FFF2-40B4-BE49-F238E27FC236}">
                    <a16:creationId xmlns:a16="http://schemas.microsoft.com/office/drawing/2014/main" id="{49972660-9FE9-4708-8A12-947C4383B764}"/>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nvGrpSpPr>
            <p:cNvPr id="12" name="Group 101">
              <a:extLst>
                <a:ext uri="{FF2B5EF4-FFF2-40B4-BE49-F238E27FC236}">
                  <a16:creationId xmlns:a16="http://schemas.microsoft.com/office/drawing/2014/main" id="{D643DC3D-83C9-46F8-B40C-14C21BF37217}"/>
                </a:ext>
              </a:extLst>
            </p:cNvPr>
            <p:cNvGrpSpPr/>
            <p:nvPr/>
          </p:nvGrpSpPr>
          <p:grpSpPr>
            <a:xfrm flipV="1">
              <a:off x="-7249" y="5414773"/>
              <a:ext cx="1455279" cy="1469292"/>
              <a:chOff x="-6822" y="-7327"/>
              <a:chExt cx="2830409" cy="2830942"/>
            </a:xfrm>
          </p:grpSpPr>
          <p:sp>
            <p:nvSpPr>
              <p:cNvPr id="13" name="Rectángulo 7">
                <a:extLst>
                  <a:ext uri="{FF2B5EF4-FFF2-40B4-BE49-F238E27FC236}">
                    <a16:creationId xmlns:a16="http://schemas.microsoft.com/office/drawing/2014/main" id="{9DDA2521-6015-465D-B074-FB0FDCD4EF04}"/>
                  </a:ext>
                </a:extLst>
              </p:cNvPr>
              <p:cNvSpPr/>
              <p:nvPr/>
            </p:nvSpPr>
            <p:spPr>
              <a:xfrm>
                <a:off x="-2042" y="-2"/>
                <a:ext cx="900000" cy="900000"/>
              </a:xfrm>
              <a:prstGeom prst="rect">
                <a:avLst/>
              </a:prstGeom>
              <a:solidFill>
                <a:srgbClr val="E4BD2C"/>
              </a:soli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Rectángulo 43">
                <a:extLst>
                  <a:ext uri="{FF2B5EF4-FFF2-40B4-BE49-F238E27FC236}">
                    <a16:creationId xmlns:a16="http://schemas.microsoft.com/office/drawing/2014/main" id="{BE3F02E5-C5CE-41DD-9C32-511A23BA24B3}"/>
                  </a:ext>
                </a:extLst>
              </p:cNvPr>
              <p:cNvSpPr/>
              <p:nvPr/>
            </p:nvSpPr>
            <p:spPr>
              <a:xfrm>
                <a:off x="882892" y="889"/>
                <a:ext cx="900000" cy="900000"/>
              </a:xfrm>
              <a:prstGeom prst="rect">
                <a:avLst/>
              </a:prstGeom>
              <a:solidFill>
                <a:schemeClr val="bg1"/>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Rectángulo 43">
                <a:extLst>
                  <a:ext uri="{FF2B5EF4-FFF2-40B4-BE49-F238E27FC236}">
                    <a16:creationId xmlns:a16="http://schemas.microsoft.com/office/drawing/2014/main" id="{6067FF92-11AD-4021-B9D8-73FC67F4D6F4}"/>
                  </a:ext>
                </a:extLst>
              </p:cNvPr>
              <p:cNvSpPr/>
              <p:nvPr/>
            </p:nvSpPr>
            <p:spPr>
              <a:xfrm>
                <a:off x="-2623" y="893535"/>
                <a:ext cx="900000" cy="900000"/>
              </a:xfrm>
              <a:prstGeom prst="rect">
                <a:avLst/>
              </a:prstGeom>
              <a:solidFill>
                <a:schemeClr val="bg1">
                  <a:lumMod val="95000"/>
                </a:schemeClr>
              </a:soli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cxnSp>
            <p:nvCxnSpPr>
              <p:cNvPr id="16" name="Straight Connector 105">
                <a:extLst>
                  <a:ext uri="{FF2B5EF4-FFF2-40B4-BE49-F238E27FC236}">
                    <a16:creationId xmlns:a16="http://schemas.microsoft.com/office/drawing/2014/main" id="{F232AF40-D268-4BA6-BA4C-7156D0BB8B82}"/>
                  </a:ext>
                </a:extLst>
              </p:cNvPr>
              <p:cNvCxnSpPr/>
              <p:nvPr/>
            </p:nvCxnSpPr>
            <p:spPr>
              <a:xfrm>
                <a:off x="887646" y="-5248"/>
                <a:ext cx="0" cy="2828863"/>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7" name="Straight Connector 106">
                <a:extLst>
                  <a:ext uri="{FF2B5EF4-FFF2-40B4-BE49-F238E27FC236}">
                    <a16:creationId xmlns:a16="http://schemas.microsoft.com/office/drawing/2014/main" id="{622DD017-DEF3-4321-B686-08FC67EA26A9}"/>
                  </a:ext>
                </a:extLst>
              </p:cNvPr>
              <p:cNvCxnSpPr/>
              <p:nvPr/>
            </p:nvCxnSpPr>
            <p:spPr>
              <a:xfrm>
                <a:off x="1782136" y="-7327"/>
                <a:ext cx="0" cy="190646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8" name="Straight Connector 107">
                <a:extLst>
                  <a:ext uri="{FF2B5EF4-FFF2-40B4-BE49-F238E27FC236}">
                    <a16:creationId xmlns:a16="http://schemas.microsoft.com/office/drawing/2014/main" id="{7B3336A4-C26C-4882-AB73-5BE08753B297}"/>
                  </a:ext>
                </a:extLst>
              </p:cNvPr>
              <p:cNvCxnSpPr/>
              <p:nvPr/>
            </p:nvCxnSpPr>
            <p:spPr>
              <a:xfrm flipH="1">
                <a:off x="2679074" y="453399"/>
                <a:ext cx="0" cy="602705"/>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cxnSp>
            <p:nvCxnSpPr>
              <p:cNvPr id="19" name="Straight Connector 108">
                <a:extLst>
                  <a:ext uri="{FF2B5EF4-FFF2-40B4-BE49-F238E27FC236}">
                    <a16:creationId xmlns:a16="http://schemas.microsoft.com/office/drawing/2014/main" id="{AA18D06A-4776-4E1A-B5B6-85689694093B}"/>
                  </a:ext>
                </a:extLst>
              </p:cNvPr>
              <p:cNvCxnSpPr/>
              <p:nvPr/>
            </p:nvCxnSpPr>
            <p:spPr>
              <a:xfrm flipV="1">
                <a:off x="-6822" y="888868"/>
                <a:ext cx="2830409" cy="1"/>
              </a:xfrm>
              <a:prstGeom prst="line">
                <a:avLst/>
              </a:prstGeom>
              <a:ln w="19050">
                <a:gradFill>
                  <a:gsLst>
                    <a:gs pos="0">
                      <a:schemeClr val="bg2">
                        <a:lumMod val="90000"/>
                      </a:schemeClr>
                    </a:gs>
                    <a:gs pos="100000">
                      <a:schemeClr val="bg2">
                        <a:alpha val="95000"/>
                      </a:schemeClr>
                    </a:gs>
                  </a:gsLst>
                  <a:lin ang="20400000" scaled="0"/>
                </a:gradFill>
              </a:ln>
            </p:spPr>
            <p:style>
              <a:lnRef idx="1">
                <a:schemeClr val="dk1"/>
              </a:lnRef>
              <a:fillRef idx="0">
                <a:schemeClr val="dk1"/>
              </a:fillRef>
              <a:effectRef idx="0">
                <a:schemeClr val="dk1"/>
              </a:effectRef>
              <a:fontRef idx="minor">
                <a:schemeClr val="tx1"/>
              </a:fontRef>
            </p:style>
          </p:cxnSp>
          <p:cxnSp>
            <p:nvCxnSpPr>
              <p:cNvPr id="20" name="Straight Connector 109">
                <a:extLst>
                  <a:ext uri="{FF2B5EF4-FFF2-40B4-BE49-F238E27FC236}">
                    <a16:creationId xmlns:a16="http://schemas.microsoft.com/office/drawing/2014/main" id="{F22AB436-340F-412B-B7BD-6B272D50AEF5}"/>
                  </a:ext>
                </a:extLst>
              </p:cNvPr>
              <p:cNvCxnSpPr/>
              <p:nvPr/>
            </p:nvCxnSpPr>
            <p:spPr>
              <a:xfrm flipV="1">
                <a:off x="-5079" y="1797977"/>
                <a:ext cx="1900478" cy="0"/>
              </a:xfrm>
              <a:prstGeom prst="line">
                <a:avLst/>
              </a:prstGeom>
              <a:ln w="19050">
                <a:gradFill>
                  <a:gsLst>
                    <a:gs pos="0">
                      <a:schemeClr val="bg2">
                        <a:lumMod val="90000"/>
                      </a:schemeClr>
                    </a:gs>
                    <a:gs pos="100000">
                      <a:schemeClr val="bg2">
                        <a:alpha val="95000"/>
                      </a:schemeClr>
                    </a:gs>
                  </a:gsLst>
                </a:gradFill>
              </a:ln>
            </p:spPr>
            <p:style>
              <a:lnRef idx="1">
                <a:schemeClr val="dk1"/>
              </a:lnRef>
              <a:fillRef idx="0">
                <a:schemeClr val="dk1"/>
              </a:fillRef>
              <a:effectRef idx="0">
                <a:schemeClr val="dk1"/>
              </a:effectRef>
              <a:fontRef idx="minor">
                <a:schemeClr val="tx1"/>
              </a:fontRef>
            </p:style>
          </p:cxnSp>
          <p:cxnSp>
            <p:nvCxnSpPr>
              <p:cNvPr id="21" name="Straight Connector 110">
                <a:extLst>
                  <a:ext uri="{FF2B5EF4-FFF2-40B4-BE49-F238E27FC236}">
                    <a16:creationId xmlns:a16="http://schemas.microsoft.com/office/drawing/2014/main" id="{49BAE5B5-54AE-4554-8A90-C76C89AF0FB6}"/>
                  </a:ext>
                </a:extLst>
              </p:cNvPr>
              <p:cNvCxnSpPr/>
              <p:nvPr/>
            </p:nvCxnSpPr>
            <p:spPr>
              <a:xfrm flipV="1">
                <a:off x="-6618" y="2695459"/>
                <a:ext cx="1016694" cy="1"/>
              </a:xfrm>
              <a:prstGeom prst="line">
                <a:avLst/>
              </a:prstGeom>
              <a:ln w="19050">
                <a:gradFill>
                  <a:gsLst>
                    <a:gs pos="0">
                      <a:schemeClr val="bg2">
                        <a:lumMod val="90000"/>
                      </a:schemeClr>
                    </a:gs>
                    <a:gs pos="100000">
                      <a:schemeClr val="bg2">
                        <a:alpha val="94000"/>
                      </a:schemeClr>
                    </a:gs>
                  </a:gsLst>
                </a:gradFill>
              </a:ln>
            </p:spPr>
            <p:style>
              <a:lnRef idx="1">
                <a:schemeClr val="dk1"/>
              </a:lnRef>
              <a:fillRef idx="0">
                <a:schemeClr val="dk1"/>
              </a:fillRef>
              <a:effectRef idx="0">
                <a:schemeClr val="dk1"/>
              </a:effectRef>
              <a:fontRef idx="minor">
                <a:schemeClr val="tx1"/>
              </a:fontRef>
            </p:style>
          </p:cxnSp>
        </p:grpSp>
      </p:grpSp>
      <p:grpSp>
        <p:nvGrpSpPr>
          <p:cNvPr id="49" name="Grupo 48">
            <a:extLst>
              <a:ext uri="{FF2B5EF4-FFF2-40B4-BE49-F238E27FC236}">
                <a16:creationId xmlns:a16="http://schemas.microsoft.com/office/drawing/2014/main" id="{6F1E8135-2CBC-4570-B4B9-2780BBA5F30D}"/>
              </a:ext>
            </a:extLst>
          </p:cNvPr>
          <p:cNvGrpSpPr/>
          <p:nvPr/>
        </p:nvGrpSpPr>
        <p:grpSpPr>
          <a:xfrm>
            <a:off x="1050941" y="17956"/>
            <a:ext cx="7793640" cy="6557449"/>
            <a:chOff x="1050941" y="17956"/>
            <a:chExt cx="7793640" cy="6557449"/>
          </a:xfrm>
        </p:grpSpPr>
        <p:pic>
          <p:nvPicPr>
            <p:cNvPr id="51" name="Imagen 50">
              <a:extLst>
                <a:ext uri="{FF2B5EF4-FFF2-40B4-BE49-F238E27FC236}">
                  <a16:creationId xmlns:a16="http://schemas.microsoft.com/office/drawing/2014/main" id="{9A960FAA-184D-4CA2-BE0A-92D9B271485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88000"/>
                      </a14:imgEffect>
                    </a14:imgLayer>
                  </a14:imgProps>
                </a:ext>
                <a:ext uri="{28A0092B-C50C-407E-A947-70E740481C1C}">
                  <a14:useLocalDpi xmlns:a14="http://schemas.microsoft.com/office/drawing/2010/main" val="0"/>
                </a:ext>
              </a:extLst>
            </a:blip>
            <a:stretch>
              <a:fillRect/>
            </a:stretch>
          </p:blipFill>
          <p:spPr>
            <a:xfrm>
              <a:off x="4187981" y="6209079"/>
              <a:ext cx="1546069" cy="366326"/>
            </a:xfrm>
            <a:prstGeom prst="rect">
              <a:avLst/>
            </a:prstGeom>
          </p:spPr>
        </p:pic>
        <p:pic>
          <p:nvPicPr>
            <p:cNvPr id="53" name="Picture 77" descr="Imagen relacionada">
              <a:extLst>
                <a:ext uri="{FF2B5EF4-FFF2-40B4-BE49-F238E27FC236}">
                  <a16:creationId xmlns:a16="http://schemas.microsoft.com/office/drawing/2014/main" id="{A35D4EA4-B0B2-45C1-B309-D321C60E5812}"/>
                </a:ext>
              </a:extLst>
            </p:cNvPr>
            <p:cNvPicPr>
              <a:picLocks noChangeAspect="1" noChangeArrowheads="1"/>
            </p:cNvPicPr>
            <p:nvPr/>
          </p:nvPicPr>
          <p:blipFill>
            <a:blip r:embed="rId4" cstate="print">
              <a:duotone>
                <a:srgbClr val="A5A5A5">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682887" y="86624"/>
              <a:ext cx="1161694" cy="1434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a:extLst>
                <a:ext uri="{FF2B5EF4-FFF2-40B4-BE49-F238E27FC236}">
                  <a16:creationId xmlns:a16="http://schemas.microsoft.com/office/drawing/2014/main" id="{9FD26D68-C2B5-402F-94F3-5A1423A0E1BE}"/>
                </a:ext>
              </a:extLst>
            </p:cNvPr>
            <p:cNvPicPr>
              <a:picLocks noChangeAspect="1"/>
            </p:cNvPicPr>
            <p:nvPr/>
          </p:nvPicPr>
          <p:blipFill>
            <a:blip r:embed="rId6">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1050941" y="17956"/>
              <a:ext cx="1817258" cy="241386"/>
            </a:xfrm>
            <a:prstGeom prst="rect">
              <a:avLst/>
            </a:prstGeom>
          </p:spPr>
        </p:pic>
      </p:grpSp>
      <p:sp>
        <p:nvSpPr>
          <p:cNvPr id="56" name="Rectángulo 55">
            <a:extLst>
              <a:ext uri="{FF2B5EF4-FFF2-40B4-BE49-F238E27FC236}">
                <a16:creationId xmlns:a16="http://schemas.microsoft.com/office/drawing/2014/main" id="{25397310-1DB1-484A-A1A6-960524AAC12F}"/>
              </a:ext>
            </a:extLst>
          </p:cNvPr>
          <p:cNvSpPr/>
          <p:nvPr/>
        </p:nvSpPr>
        <p:spPr>
          <a:xfrm>
            <a:off x="1071870" y="1733224"/>
            <a:ext cx="5302804" cy="4278094"/>
          </a:xfrm>
          <a:prstGeom prst="rect">
            <a:avLst/>
          </a:prstGeom>
        </p:spPr>
        <p:txBody>
          <a:bodyPr wrap="square">
            <a:spAutoFit/>
          </a:bodyPr>
          <a:lstStyle/>
          <a:p>
            <a:pPr algn="l"/>
            <a:r>
              <a:rPr lang="en-US" sz="1700" b="0" dirty="0">
                <a:solidFill>
                  <a:schemeClr val="tx1">
                    <a:lumMod val="85000"/>
                    <a:lumOff val="15000"/>
                  </a:schemeClr>
                </a:solidFill>
                <a:latin typeface="Segoe UI Semibold" panose="020B0702040204020203" pitchFamily="34" charset="0"/>
                <a:cs typeface="Segoe UI Semibold" panose="020B0702040204020203" pitchFamily="34" charset="0"/>
              </a:rPr>
              <a:t>Read the text and identify the food idioms:</a:t>
            </a:r>
          </a:p>
          <a:p>
            <a:pPr algn="l"/>
            <a:r>
              <a:rPr lang="en-US" sz="1700" b="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algn="l"/>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John's dad came home one afternoon and said he could no longer bring home the bacon. His Dad said, “</a:t>
            </a:r>
            <a:r>
              <a:rPr lang="en-GB" sz="1700" b="0" i="1" dirty="0">
                <a:solidFill>
                  <a:schemeClr val="tx1">
                    <a:lumMod val="85000"/>
                    <a:lumOff val="15000"/>
                  </a:schemeClr>
                </a:solidFill>
                <a:latin typeface="Segoe UI Semilight" panose="020B0402040204020203" pitchFamily="34" charset="0"/>
                <a:cs typeface="Segoe UI Semilight" panose="020B0402040204020203" pitchFamily="34" charset="0"/>
              </a:rPr>
              <a:t>I lost the job that I never liked, and now I just went from the frying pan into the fire</a:t>
            </a:r>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 </a:t>
            </a:r>
          </a:p>
          <a:p>
            <a:pPr algn="l"/>
            <a:endPar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John told his father he must make his bread and butter doing something he really loved to do. That way work doesn't quite feel so much like work. His dad took his advice, buttered up Steve Jobs and got a job creating iPhone apps. </a:t>
            </a:r>
          </a:p>
          <a:p>
            <a:pPr algn="l"/>
            <a:endPar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l"/>
            <a:r>
              <a:rPr lang="en-GB" sz="1700" b="0" dirty="0">
                <a:solidFill>
                  <a:schemeClr val="tx1">
                    <a:lumMod val="85000"/>
                    <a:lumOff val="15000"/>
                  </a:schemeClr>
                </a:solidFill>
                <a:latin typeface="Segoe UI Semilight" panose="020B0402040204020203" pitchFamily="34" charset="0"/>
                <a:cs typeface="Segoe UI Semilight" panose="020B0402040204020203" pitchFamily="34" charset="0"/>
              </a:rPr>
              <a:t>His dad told John it wasn't easy working at a new job, but he had no problem remaining as cool as a cucumber under the pressure.</a:t>
            </a:r>
          </a:p>
        </p:txBody>
      </p:sp>
      <p:sp>
        <p:nvSpPr>
          <p:cNvPr id="57" name="Marcador de contenido 2">
            <a:extLst>
              <a:ext uri="{FF2B5EF4-FFF2-40B4-BE49-F238E27FC236}">
                <a16:creationId xmlns:a16="http://schemas.microsoft.com/office/drawing/2014/main" id="{B022CF3B-235E-4228-A062-FD7BBA9AD8E3}"/>
              </a:ext>
            </a:extLst>
          </p:cNvPr>
          <p:cNvSpPr txBox="1">
            <a:spLocks/>
          </p:cNvSpPr>
          <p:nvPr/>
        </p:nvSpPr>
        <p:spPr>
          <a:xfrm>
            <a:off x="1050940" y="1040392"/>
            <a:ext cx="9026598" cy="5522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MX" sz="3200" b="0" dirty="0">
                <a:solidFill>
                  <a:schemeClr val="tx1">
                    <a:lumMod val="85000"/>
                    <a:lumOff val="15000"/>
                  </a:schemeClr>
                </a:solidFill>
                <a:latin typeface="Segoe UI Semibold" panose="020B0702040204020203" pitchFamily="34" charset="0"/>
                <a:cs typeface="Segoe UI Semibold" panose="020B0702040204020203" pitchFamily="34" charset="0"/>
              </a:rPr>
              <a:t>Part IV. </a:t>
            </a:r>
            <a:r>
              <a:rPr lang="es-MX" sz="3200" b="0" dirty="0">
                <a:solidFill>
                  <a:srgbClr val="327A79"/>
                </a:solidFill>
                <a:latin typeface="Segoe UI" panose="020B0502040204020203" pitchFamily="34" charset="0"/>
                <a:cs typeface="Segoe UI" panose="020B0502040204020203" pitchFamily="34" charset="0"/>
              </a:rPr>
              <a:t>Idioms and Figurative Meaning</a:t>
            </a:r>
          </a:p>
        </p:txBody>
      </p:sp>
      <p:sp>
        <p:nvSpPr>
          <p:cNvPr id="59" name="Folded Corner 36">
            <a:extLst>
              <a:ext uri="{FF2B5EF4-FFF2-40B4-BE49-F238E27FC236}">
                <a16:creationId xmlns:a16="http://schemas.microsoft.com/office/drawing/2014/main" id="{7B498997-3D29-4172-A5A1-8DE4A3F63C5A}"/>
              </a:ext>
            </a:extLst>
          </p:cNvPr>
          <p:cNvSpPr/>
          <p:nvPr/>
        </p:nvSpPr>
        <p:spPr>
          <a:xfrm>
            <a:off x="919935" y="6553260"/>
            <a:ext cx="4534435"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s-MX" sz="1000" dirty="0">
                <a:solidFill>
                  <a:schemeClr val="tx1">
                    <a:lumMod val="65000"/>
                    <a:lumOff val="35000"/>
                  </a:schemeClr>
                </a:solidFill>
                <a:latin typeface="Segoe UI Semibold" panose="020B0702040204020203" pitchFamily="34" charset="0"/>
                <a:cs typeface="Segoe UI Semibold" panose="020B0702040204020203" pitchFamily="34" charset="0"/>
              </a:rPr>
              <a:t>Book II: Linda in Real Life</a:t>
            </a:r>
            <a:endParaRPr lang="es-MX" sz="1000" b="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0" name="Folded Corner 37">
            <a:extLst>
              <a:ext uri="{FF2B5EF4-FFF2-40B4-BE49-F238E27FC236}">
                <a16:creationId xmlns:a16="http://schemas.microsoft.com/office/drawing/2014/main" id="{522976F2-2733-4DE0-A862-72629FC85942}"/>
              </a:ext>
            </a:extLst>
          </p:cNvPr>
          <p:cNvSpPr/>
          <p:nvPr/>
        </p:nvSpPr>
        <p:spPr>
          <a:xfrm>
            <a:off x="7410331" y="6557048"/>
            <a:ext cx="2493152"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00" b="1" dirty="0">
                <a:solidFill>
                  <a:schemeClr val="bg1">
                    <a:lumMod val="50000"/>
                  </a:schemeClr>
                </a:solidFill>
                <a:latin typeface="Segoe UI Semibold" panose="020B0702040204020203" pitchFamily="34" charset="0"/>
                <a:ea typeface="Arial Unicode MS" panose="020B0604020202020204" pitchFamily="34" charset="-128"/>
                <a:cs typeface="Segoe UI Semibold" panose="020B0702040204020203" pitchFamily="34" charset="0"/>
              </a:rPr>
              <a:t>Centro de Idiomas 2019</a:t>
            </a:r>
            <a:endParaRPr lang="es-MX" sz="1000" dirty="0">
              <a:solidFill>
                <a:schemeClr val="bg1">
                  <a:lumMod val="50000"/>
                </a:schemeClr>
              </a:solidFill>
              <a:latin typeface="Segoe UI" panose="020B0502040204020203" pitchFamily="34" charset="0"/>
              <a:cs typeface="Segoe UI" panose="020B0502040204020203" pitchFamily="34" charset="0"/>
            </a:endParaRPr>
          </a:p>
        </p:txBody>
      </p:sp>
      <p:pic>
        <p:nvPicPr>
          <p:cNvPr id="61" name="Picture 6" descr="Resultado de imagen para gentlema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028" r="23211"/>
          <a:stretch/>
        </p:blipFill>
        <p:spPr bwMode="auto">
          <a:xfrm>
            <a:off x="6420679" y="1792069"/>
            <a:ext cx="2329906" cy="411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040744"/>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1730</TotalTime>
  <Words>3200</Words>
  <Application>Microsoft Macintosh PowerPoint</Application>
  <PresentationFormat>A4 (210 x 297 mm)</PresentationFormat>
  <Paragraphs>492</Paragraphs>
  <Slides>30</Slides>
  <Notes>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30</vt:i4>
      </vt:variant>
    </vt:vector>
  </HeadingPairs>
  <TitlesOfParts>
    <vt:vector size="41" baseType="lpstr">
      <vt:lpstr>Arial</vt:lpstr>
      <vt:lpstr>Helvetica Light</vt:lpstr>
      <vt:lpstr>Helvetica Neue</vt:lpstr>
      <vt:lpstr>Helvetica Neue Light</vt:lpstr>
      <vt:lpstr>Helvetica Neue Medium</vt:lpstr>
      <vt:lpstr>Helvetica Neue Thin</vt:lpstr>
      <vt:lpstr>Segoe Script</vt:lpstr>
      <vt:lpstr>Segoe UI</vt:lpstr>
      <vt:lpstr>Segoe UI Semibold</vt:lpstr>
      <vt:lpstr>Segoe UI Semilight</vt:lpstr>
      <vt:lpstr>White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sYNCHRONouS cLASS V</dc:title>
  <dc:creator>Luke Butler</dc:creator>
  <cp:lastModifiedBy>Fernando De Montanaro</cp:lastModifiedBy>
  <cp:revision>125</cp:revision>
  <dcterms:modified xsi:type="dcterms:W3CDTF">2020-04-19T23:19:54Z</dcterms:modified>
</cp:coreProperties>
</file>